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61" r:id="rId4"/>
    <p:sldId id="260" r:id="rId5"/>
    <p:sldId id="262" r:id="rId6"/>
    <p:sldId id="263"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80" r:id="rId21"/>
    <p:sldId id="282" r:id="rId22"/>
    <p:sldId id="283" r:id="rId23"/>
    <p:sldId id="284" r:id="rId24"/>
    <p:sldId id="285" r:id="rId25"/>
    <p:sldId id="286" r:id="rId26"/>
    <p:sldId id="287" r:id="rId27"/>
    <p:sldId id="288" r:id="rId28"/>
    <p:sldId id="289" r:id="rId29"/>
    <p:sldId id="290" r:id="rId30"/>
    <p:sldId id="293" r:id="rId31"/>
    <p:sldId id="294" r:id="rId32"/>
    <p:sldId id="295" r:id="rId33"/>
    <p:sldId id="297" r:id="rId34"/>
    <p:sldId id="299" r:id="rId35"/>
    <p:sldId id="300" r:id="rId36"/>
    <p:sldId id="301" r:id="rId37"/>
    <p:sldId id="302" r:id="rId38"/>
    <p:sldId id="303" r:id="rId39"/>
    <p:sldId id="304" r:id="rId40"/>
    <p:sldId id="305" r:id="rId41"/>
    <p:sldId id="306" r:id="rId42"/>
    <p:sldId id="307"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8" d="100"/>
          <a:sy n="108" d="100"/>
        </p:scale>
        <p:origin x="6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A5E8FD-39BA-4FFF-B999-C05469B5CDEA}" type="datetimeFigureOut">
              <a:rPr lang="en-US" smtClean="0"/>
              <a:t>4/15/2024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64E540-A612-4453-8D4C-2558180E19D1}" type="slidenum">
              <a:rPr lang="en-US" smtClean="0"/>
              <a:t>‹#›</a:t>
            </a:fld>
            <a:endParaRPr lang="en-US"/>
          </a:p>
        </p:txBody>
      </p:sp>
    </p:spTree>
    <p:extLst>
      <p:ext uri="{BB962C8B-B14F-4D97-AF65-F5344CB8AC3E}">
        <p14:creationId xmlns:p14="http://schemas.microsoft.com/office/powerpoint/2010/main" val="403952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4864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378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23996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469413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61465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83697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8224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40730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56089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7518">
              <a:defRPr/>
            </a:pPr>
            <a:fld id="{F8B02486-D674-4BB7-8F70-1E4C1CDCDB36}" type="slidenum">
              <a:rPr lang="en-US">
                <a:solidFill>
                  <a:prstClr val="black"/>
                </a:solidFill>
                <a:latin typeface="Calibri" panose="020F0502020204030204"/>
              </a:rPr>
              <a:pPr defTabSz="967518">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801857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42923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84279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91304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003290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618265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7F32FF9E-2FD8-43E7-84A2-F8FE8B03DF13}"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025334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421155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93721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203078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754221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095522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25429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7775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768396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474681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327217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4231196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104529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4169643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29973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971423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697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404962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50187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8B02486-D674-4BB7-8F70-1E4C1CDCDB36}" type="slidenum">
              <a:rPr lang="en-US">
                <a:solidFill>
                  <a:prstClr val="black"/>
                </a:solidFill>
                <a:latin typeface="Calibri" panose="020F0502020204030204"/>
              </a:rPr>
              <a:pPr defTabSz="931774">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50545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873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3713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199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5713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8B02486-D674-4BB7-8F70-1E4C1CDCDB36}" type="slidenum">
              <a:rPr lang="en-US">
                <a:solidFill>
                  <a:prstClr val="black"/>
                </a:solidFill>
                <a:latin typeface="Calibri" panose="020F0502020204030204"/>
              </a:rPr>
              <a:pPr defTabSz="949478">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88263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ACC Shield"/>
          <p:cNvPicPr>
            <a:picLocks noChangeAspect="1" noChangeArrowheads="1"/>
          </p:cNvPicPr>
          <p:nvPr userDrawn="1"/>
        </p:nvPicPr>
        <p:blipFill>
          <a:blip r:embed="rId2" cstate="print"/>
          <a:srcRect/>
          <a:stretch>
            <a:fillRect/>
          </a:stretch>
        </p:blipFill>
        <p:spPr bwMode="auto">
          <a:xfrm>
            <a:off x="673100" y="3263900"/>
            <a:ext cx="3471333" cy="2495550"/>
          </a:xfrm>
          <a:prstGeom prst="rect">
            <a:avLst/>
          </a:prstGeom>
          <a:noFill/>
          <a:ln w="9525">
            <a:noFill/>
            <a:miter lim="800000"/>
            <a:headEnd/>
            <a:tailEnd/>
          </a:ln>
        </p:spPr>
      </p:pic>
      <p:sp>
        <p:nvSpPr>
          <p:cNvPr id="5" name="Line 11"/>
          <p:cNvSpPr>
            <a:spLocks noChangeShapeType="1"/>
          </p:cNvSpPr>
          <p:nvPr userDrawn="1"/>
        </p:nvSpPr>
        <p:spPr bwMode="auto">
          <a:xfrm>
            <a:off x="508000" y="914400"/>
            <a:ext cx="11176000" cy="0"/>
          </a:xfrm>
          <a:prstGeom prst="line">
            <a:avLst/>
          </a:prstGeom>
          <a:noFill/>
          <a:ln w="57150">
            <a:solidFill>
              <a:srgbClr val="0C2D83"/>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dirty="0">
              <a:ln>
                <a:noFill/>
              </a:ln>
              <a:solidFill>
                <a:srgbClr val="0C2D83"/>
              </a:solidFill>
              <a:effectLst/>
              <a:uLnTx/>
              <a:uFillTx/>
              <a:latin typeface="Arial"/>
              <a:ea typeface="+mn-ea"/>
              <a:cs typeface="+mn-cs"/>
            </a:endParaRPr>
          </a:p>
        </p:txBody>
      </p:sp>
      <p:sp>
        <p:nvSpPr>
          <p:cNvPr id="6" name="Rectangle 6"/>
          <p:cNvSpPr>
            <a:spLocks noChangeArrowheads="1"/>
          </p:cNvSpPr>
          <p:nvPr/>
        </p:nvSpPr>
        <p:spPr bwMode="auto">
          <a:xfrm>
            <a:off x="3867151" y="5775325"/>
            <a:ext cx="4455583" cy="890588"/>
          </a:xfrm>
          <a:prstGeom prst="rect">
            <a:avLst/>
          </a:prstGeom>
          <a:noFill/>
          <a:ln w="9525">
            <a:noFill/>
            <a:miter lim="800000"/>
            <a:headEnd/>
            <a:tailEnd/>
          </a:ln>
          <a:effectLst/>
        </p:spPr>
        <p:txBody>
          <a:bodyPr lIns="92075" tIns="46038" rIns="92075" bIns="46038"/>
          <a:lstStyle/>
          <a:p>
            <a:pPr marL="342900" marR="0" lvl="0" indent="-342900" algn="ctr" defTabSz="914400" rtl="0" eaLnBrk="0" fontAlgn="base" latinLnBrk="0" hangingPunct="0">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This Briefing is:</a:t>
            </a:r>
          </a:p>
          <a:p>
            <a:pPr marL="342900" marR="0" lvl="0" indent="-342900" algn="ctr" defTabSz="914400" rtl="0" eaLnBrk="0" fontAlgn="base" latinLnBrk="0" hangingPunct="0">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9900"/>
                </a:solidFill>
                <a:effectLst/>
                <a:uLnTx/>
                <a:uFillTx/>
                <a:latin typeface="Arial"/>
                <a:ea typeface="+mn-ea"/>
                <a:cs typeface="+mn-cs"/>
              </a:rPr>
              <a:t>UNCLASSIFIED</a:t>
            </a:r>
            <a:endParaRPr kumimoji="0" lang="en-US" sz="2000" b="1" i="0" u="none" strike="noStrike" kern="1200" cap="none" spc="0" normalizeH="0" baseline="0" noProof="0" dirty="0">
              <a:ln>
                <a:noFill/>
              </a:ln>
              <a:solidFill>
                <a:srgbClr val="009900"/>
              </a:solidFill>
              <a:effectLst/>
              <a:uLnTx/>
              <a:uFillTx/>
              <a:latin typeface="Arial"/>
              <a:ea typeface="+mn-ea"/>
              <a:cs typeface="+mn-cs"/>
            </a:endParaRPr>
          </a:p>
        </p:txBody>
      </p:sp>
      <p:sp>
        <p:nvSpPr>
          <p:cNvPr id="7" name="Text Box 8"/>
          <p:cNvSpPr txBox="1">
            <a:spLocks noChangeArrowheads="1"/>
          </p:cNvSpPr>
          <p:nvPr/>
        </p:nvSpPr>
        <p:spPr bwMode="auto">
          <a:xfrm>
            <a:off x="1992206" y="152400"/>
            <a:ext cx="8144089" cy="646331"/>
          </a:xfrm>
          <a:prstGeom prst="rect">
            <a:avLst/>
          </a:prstGeom>
          <a:noFill/>
          <a:ln w="9525">
            <a:no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C2D83"/>
                </a:solidFill>
                <a:effectLst/>
                <a:uLnTx/>
                <a:uFillTx/>
                <a:latin typeface="Arial"/>
                <a:ea typeface="+mn-ea"/>
                <a:cs typeface="+mn-cs"/>
              </a:rPr>
              <a:t>Headquarters Air Combat Command</a:t>
            </a:r>
          </a:p>
        </p:txBody>
      </p:sp>
      <p:sp>
        <p:nvSpPr>
          <p:cNvPr id="8" name="Line 12"/>
          <p:cNvSpPr>
            <a:spLocks noChangeShapeType="1"/>
          </p:cNvSpPr>
          <p:nvPr userDrawn="1"/>
        </p:nvSpPr>
        <p:spPr bwMode="auto">
          <a:xfrm>
            <a:off x="508000" y="6477000"/>
            <a:ext cx="11176000" cy="0"/>
          </a:xfrm>
          <a:prstGeom prst="line">
            <a:avLst/>
          </a:prstGeom>
          <a:noFill/>
          <a:ln w="57150">
            <a:solidFill>
              <a:srgbClr val="0C2D83"/>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dirty="0">
              <a:ln>
                <a:noFill/>
              </a:ln>
              <a:solidFill>
                <a:srgbClr val="0C2D83"/>
              </a:solidFill>
              <a:effectLst/>
              <a:uLnTx/>
              <a:uFillTx/>
              <a:latin typeface="Arial"/>
              <a:ea typeface="+mn-ea"/>
              <a:cs typeface="+mn-cs"/>
            </a:endParaRPr>
          </a:p>
        </p:txBody>
      </p:sp>
      <p:sp>
        <p:nvSpPr>
          <p:cNvPr id="60421" name="Rectangle 5"/>
          <p:cNvSpPr>
            <a:spLocks noGrp="1" noChangeArrowheads="1"/>
          </p:cNvSpPr>
          <p:nvPr>
            <p:ph type="ctrTitle"/>
          </p:nvPr>
        </p:nvSpPr>
        <p:spPr>
          <a:xfrm>
            <a:off x="438151" y="1447800"/>
            <a:ext cx="11315700" cy="1600200"/>
          </a:xfrm>
          <a:ln algn="ctr"/>
        </p:spPr>
        <p:txBody>
          <a:bodyPr anchorCtr="0"/>
          <a:lstStyle>
            <a:lvl1pPr>
              <a:defRPr sz="3200"/>
            </a:lvl1pPr>
          </a:lstStyle>
          <a:p>
            <a:r>
              <a:rPr lang="en-US" dirty="0"/>
              <a:t>CLICK TO EDIT MASTER TITLE STYLE</a:t>
            </a:r>
          </a:p>
        </p:txBody>
      </p:sp>
      <p:sp>
        <p:nvSpPr>
          <p:cNvPr id="60423" name="Rectangle 7"/>
          <p:cNvSpPr>
            <a:spLocks noGrp="1" noChangeArrowheads="1"/>
          </p:cNvSpPr>
          <p:nvPr>
            <p:ph type="subTitle" sz="quarter" idx="1"/>
          </p:nvPr>
        </p:nvSpPr>
        <p:spPr>
          <a:xfrm>
            <a:off x="6174317" y="4419600"/>
            <a:ext cx="5509683" cy="890588"/>
          </a:xfrm>
        </p:spPr>
        <p:txBody>
          <a:bodyPr anchor="ctr"/>
          <a:lstStyle>
            <a:lvl1pPr marL="0" indent="0" algn="r">
              <a:spcBef>
                <a:spcPct val="0"/>
              </a:spcBef>
              <a:buFontTx/>
              <a:buNone/>
              <a:defRPr/>
            </a:lvl1pPr>
          </a:lstStyle>
          <a:p>
            <a:r>
              <a:rPr lang="en-US"/>
              <a:t>Click to edit Master subtitle style</a:t>
            </a:r>
          </a:p>
        </p:txBody>
      </p:sp>
      <p:sp>
        <p:nvSpPr>
          <p:cNvPr id="9" name="Rectangle 4"/>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C28D19-90D6-4D3C-A292-BF5E6DCDBA6A}"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260386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AAB104-F469-4FB0-B26C-89EF2DFF882C}"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234623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4853C0-D752-4964-977A-6B91F64B7FF2}"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6561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9A9C0B-1DEC-49F7-A9AB-776105AEDBBB}" type="slidenum">
              <a:rPr kumimoji="0" lang="en-US" sz="1000" b="0" i="0" u="none" strike="noStrike" kern="1200" cap="none" spc="0" normalizeH="0" baseline="0" noProof="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Tree>
    <p:extLst>
      <p:ext uri="{BB962C8B-B14F-4D97-AF65-F5344CB8AC3E}">
        <p14:creationId xmlns:p14="http://schemas.microsoft.com/office/powerpoint/2010/main" val="2922099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5122" name="Picture 9" descr="ACC Shield"/>
          <p:cNvPicPr>
            <a:picLocks noChangeAspect="1" noChangeArrowheads="1"/>
          </p:cNvPicPr>
          <p:nvPr userDrawn="1"/>
        </p:nvPicPr>
        <p:blipFill>
          <a:blip r:embed="rId7" cstate="print"/>
          <a:srcRect/>
          <a:stretch>
            <a:fillRect/>
          </a:stretch>
        </p:blipFill>
        <p:spPr bwMode="auto">
          <a:xfrm>
            <a:off x="182034" y="152400"/>
            <a:ext cx="935567" cy="6731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609600" y="61914"/>
            <a:ext cx="10972800" cy="1004887"/>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59394" name="Rectangle 2"/>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969696"/>
                </a:solidFill>
                <a:latin typeface="Arial" charset="0"/>
              </a:defRPr>
            </a:lvl1pPr>
          </a:lstStyle>
          <a:p>
            <a:pPr eaLnBrk="0" fontAlgn="base" hangingPunct="0">
              <a:spcBef>
                <a:spcPct val="0"/>
              </a:spcBef>
              <a:spcAft>
                <a:spcPct val="0"/>
              </a:spcAft>
              <a:defRPr/>
            </a:pPr>
            <a:fld id="{0B5DDA5B-0343-4D2F-8832-B91BBE0D69BD}" type="slidenum">
              <a:rPr lang="en-US"/>
              <a:pPr eaLnBrk="0" fontAlgn="base" hangingPunct="0">
                <a:spcBef>
                  <a:spcPct val="0"/>
                </a:spcBef>
                <a:spcAft>
                  <a:spcPct val="0"/>
                </a:spcAft>
                <a:defRPr/>
              </a:pPr>
              <a:t>‹#›</a:t>
            </a:fld>
            <a:endParaRPr lang="en-US" dirty="0">
              <a:solidFill>
                <a:srgbClr val="808080"/>
              </a:solidFill>
            </a:endParaRPr>
          </a:p>
        </p:txBody>
      </p:sp>
      <p:sp>
        <p:nvSpPr>
          <p:cNvPr id="5125" name="Rectangle 4"/>
          <p:cNvSpPr>
            <a:spLocks noGrp="1" noChangeArrowheads="1"/>
          </p:cNvSpPr>
          <p:nvPr>
            <p:ph type="body" idx="1"/>
          </p:nvPr>
        </p:nvSpPr>
        <p:spPr bwMode="auto">
          <a:xfrm>
            <a:off x="203201" y="1314450"/>
            <a:ext cx="11823700"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r>
              <a:rPr lang="en-US" dirty="0"/>
              <a:t>2nd Bullet</a:t>
            </a:r>
          </a:p>
        </p:txBody>
      </p:sp>
    </p:spTree>
    <p:extLst>
      <p:ext uri="{BB962C8B-B14F-4D97-AF65-F5344CB8AC3E}">
        <p14:creationId xmlns:p14="http://schemas.microsoft.com/office/powerpoint/2010/main" val="3538231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0" fontAlgn="base" hangingPunct="0">
        <a:spcBef>
          <a:spcPct val="0"/>
        </a:spcBef>
        <a:spcAft>
          <a:spcPct val="0"/>
        </a:spcAft>
        <a:defRPr sz="3600" b="1" i="1">
          <a:solidFill>
            <a:schemeClr val="hlink"/>
          </a:solidFill>
          <a:latin typeface="+mj-lt"/>
          <a:ea typeface="+mj-ea"/>
          <a:cs typeface="+mj-cs"/>
        </a:defRPr>
      </a:lvl1pPr>
      <a:lvl2pPr algn="ctr" rtl="0" eaLnBrk="0" fontAlgn="base" hangingPunct="0">
        <a:spcBef>
          <a:spcPct val="0"/>
        </a:spcBef>
        <a:spcAft>
          <a:spcPct val="0"/>
        </a:spcAft>
        <a:defRPr sz="3600" b="1" i="1">
          <a:solidFill>
            <a:schemeClr val="hlink"/>
          </a:solidFill>
          <a:latin typeface="Arial" charset="0"/>
        </a:defRPr>
      </a:lvl2pPr>
      <a:lvl3pPr algn="ctr" rtl="0" eaLnBrk="0" fontAlgn="base" hangingPunct="0">
        <a:spcBef>
          <a:spcPct val="0"/>
        </a:spcBef>
        <a:spcAft>
          <a:spcPct val="0"/>
        </a:spcAft>
        <a:defRPr sz="3600" b="1" i="1">
          <a:solidFill>
            <a:schemeClr val="hlink"/>
          </a:solidFill>
          <a:latin typeface="Arial" charset="0"/>
        </a:defRPr>
      </a:lvl3pPr>
      <a:lvl4pPr algn="ctr" rtl="0" eaLnBrk="0" fontAlgn="base" hangingPunct="0">
        <a:spcBef>
          <a:spcPct val="0"/>
        </a:spcBef>
        <a:spcAft>
          <a:spcPct val="0"/>
        </a:spcAft>
        <a:defRPr sz="3600" b="1" i="1">
          <a:solidFill>
            <a:schemeClr val="hlink"/>
          </a:solidFill>
          <a:latin typeface="Arial" charset="0"/>
        </a:defRPr>
      </a:lvl4pPr>
      <a:lvl5pPr algn="ctr" rtl="0" eaLnBrk="0" fontAlgn="base" hangingPunct="0">
        <a:spcBef>
          <a:spcPct val="0"/>
        </a:spcBef>
        <a:spcAft>
          <a:spcPct val="0"/>
        </a:spcAft>
        <a:defRPr sz="3600" b="1" i="1">
          <a:solidFill>
            <a:schemeClr val="hlink"/>
          </a:solidFill>
          <a:latin typeface="Arial" charset="0"/>
        </a:defRPr>
      </a:lvl5pPr>
      <a:lvl6pPr marL="457200" algn="ctr" rtl="0" eaLnBrk="0" fontAlgn="base" hangingPunct="0">
        <a:spcBef>
          <a:spcPct val="0"/>
        </a:spcBef>
        <a:spcAft>
          <a:spcPct val="0"/>
        </a:spcAft>
        <a:defRPr sz="3600" b="1" i="1">
          <a:solidFill>
            <a:schemeClr val="hlink"/>
          </a:solidFill>
          <a:latin typeface="Arial" charset="0"/>
        </a:defRPr>
      </a:lvl6pPr>
      <a:lvl7pPr marL="914400" algn="ctr" rtl="0" eaLnBrk="0" fontAlgn="base" hangingPunct="0">
        <a:spcBef>
          <a:spcPct val="0"/>
        </a:spcBef>
        <a:spcAft>
          <a:spcPct val="0"/>
        </a:spcAft>
        <a:defRPr sz="3600" b="1" i="1">
          <a:solidFill>
            <a:schemeClr val="hlink"/>
          </a:solidFill>
          <a:latin typeface="Arial" charset="0"/>
        </a:defRPr>
      </a:lvl7pPr>
      <a:lvl8pPr marL="1371600" algn="ctr" rtl="0" eaLnBrk="0" fontAlgn="base" hangingPunct="0">
        <a:spcBef>
          <a:spcPct val="0"/>
        </a:spcBef>
        <a:spcAft>
          <a:spcPct val="0"/>
        </a:spcAft>
        <a:defRPr sz="3600" b="1" i="1">
          <a:solidFill>
            <a:schemeClr val="hlink"/>
          </a:solidFill>
          <a:latin typeface="Arial" charset="0"/>
        </a:defRPr>
      </a:lvl8pPr>
      <a:lvl9pPr marL="1828800" algn="ctr" rtl="0" eaLnBrk="0" fontAlgn="base" hangingPunct="0">
        <a:spcBef>
          <a:spcPct val="0"/>
        </a:spcBef>
        <a:spcAft>
          <a:spcPct val="0"/>
        </a:spcAft>
        <a:defRPr sz="3600" b="1" i="1">
          <a:solidFill>
            <a:schemeClr val="hlink"/>
          </a:solidFill>
          <a:latin typeface="Arial" charset="0"/>
        </a:defRPr>
      </a:lvl9pPr>
    </p:titleStyle>
    <p:bodyStyle>
      <a:lvl1pPr marL="285750" indent="-28575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688975" indent="-288925" algn="l" rtl="0" eaLnBrk="0" fontAlgn="base" hangingPunct="0">
        <a:spcBef>
          <a:spcPct val="20000"/>
        </a:spcBef>
        <a:spcAft>
          <a:spcPct val="0"/>
        </a:spcAft>
        <a:buClr>
          <a:schemeClr val="tx1"/>
        </a:buClr>
        <a:buChar char="•"/>
        <a:defRPr sz="2000" b="1">
          <a:solidFill>
            <a:schemeClr val="tx1"/>
          </a:solidFill>
          <a:latin typeface="+mn-lt"/>
        </a:defRPr>
      </a:lvl2pPr>
      <a:lvl3pPr marL="1027113" indent="-223838" algn="l" rtl="0" eaLnBrk="0" fontAlgn="base" hangingPunct="0">
        <a:spcBef>
          <a:spcPct val="20000"/>
        </a:spcBef>
        <a:spcAft>
          <a:spcPct val="0"/>
        </a:spcAft>
        <a:buClr>
          <a:schemeClr val="tx1"/>
        </a:buClr>
        <a:buChar char="•"/>
        <a:defRPr sz="2000" b="1">
          <a:solidFill>
            <a:schemeClr val="tx1"/>
          </a:solidFill>
          <a:latin typeface="+mn-lt"/>
        </a:defRPr>
      </a:lvl3pPr>
      <a:lvl4pPr marL="16002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4pPr>
      <a:lvl5pPr marL="20574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5pPr>
      <a:lvl6pPr marL="25146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6pPr>
      <a:lvl7pPr marL="29718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7pPr>
      <a:lvl8pPr marL="34290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8pPr>
      <a:lvl9pPr marL="3886200" indent="-228600" algn="l" rtl="0" eaLnBrk="0" fontAlgn="base" hangingPunct="0">
        <a:spcBef>
          <a:spcPct val="20000"/>
        </a:spcBef>
        <a:spcAft>
          <a:spcPct val="0"/>
        </a:spcAft>
        <a:buClr>
          <a:srgbClr val="FFFF00"/>
        </a:buClr>
        <a:buSzPct val="120000"/>
        <a:buChar char="•"/>
        <a:defRPr sz="2000"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desiree.mchan@us.af.mi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viance.jenkins@us.af.mi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viance.jenkins@us.af.mi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janice.mcghee@us.af.mi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janice.mcghee@us.af.mi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michael.johnson.419@us.af.mi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aviance.jenkins@us.af.mi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janice.mcghee@us.af.mi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haron.carey@us.af.mi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1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593724"/>
            <a:ext cx="12192000" cy="3925521"/>
          </a:xfrm>
        </p:spPr>
        <p:txBody>
          <a:bodyPr anchor="ctr" anchorCtr="0"/>
          <a:lstStyle/>
          <a:p>
            <a:r>
              <a:rPr lang="en-US" sz="3600" dirty="0">
                <a:ln w="15875">
                  <a:solidFill>
                    <a:schemeClr val="tx1"/>
                  </a:solidFill>
                </a:ln>
                <a:solidFill>
                  <a:schemeClr val="tx2">
                    <a:lumMod val="60000"/>
                    <a:lumOff val="40000"/>
                  </a:schemeClr>
                </a:solidFill>
              </a:rPr>
              <a:t>FORT EUSTIS </a:t>
            </a:r>
            <a:br>
              <a:rPr lang="en-US" sz="3600" dirty="0">
                <a:ln w="15875">
                  <a:solidFill>
                    <a:schemeClr val="tx1"/>
                  </a:solidFill>
                </a:ln>
                <a:solidFill>
                  <a:schemeClr val="tx2">
                    <a:lumMod val="60000"/>
                    <a:lumOff val="40000"/>
                  </a:schemeClr>
                </a:solidFill>
              </a:rPr>
            </a:br>
            <a:r>
              <a:rPr lang="en-US" sz="3600" dirty="0">
                <a:ln w="15875">
                  <a:solidFill>
                    <a:schemeClr val="tx1"/>
                  </a:solidFill>
                </a:ln>
                <a:solidFill>
                  <a:schemeClr val="tx2">
                    <a:lumMod val="60000"/>
                    <a:lumOff val="40000"/>
                  </a:schemeClr>
                </a:solidFill>
              </a:rPr>
              <a:t>FACILITY MANAGER PROGRAM</a:t>
            </a:r>
          </a:p>
        </p:txBody>
      </p:sp>
    </p:spTree>
    <p:extLst>
      <p:ext uri="{BB962C8B-B14F-4D97-AF65-F5344CB8AC3E}">
        <p14:creationId xmlns:p14="http://schemas.microsoft.com/office/powerpoint/2010/main" val="314705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MANAGER RESPONSIBILITIES</a:t>
            </a:r>
          </a:p>
        </p:txBody>
      </p:sp>
      <p:sp>
        <p:nvSpPr>
          <p:cNvPr id="3" name="Content Placeholder 2"/>
          <p:cNvSpPr>
            <a:spLocks noGrp="1"/>
          </p:cNvSpPr>
          <p:nvPr>
            <p:ph idx="1"/>
          </p:nvPr>
        </p:nvSpPr>
        <p:spPr>
          <a:xfrm>
            <a:off x="184150" y="1090613"/>
            <a:ext cx="11823700" cy="5410200"/>
          </a:xfrm>
        </p:spPr>
        <p:txBody>
          <a:bodyPr>
            <a:normAutofit/>
          </a:bodyPr>
          <a:lstStyle/>
          <a:p>
            <a:pPr marL="0" indent="0" algn="ctr">
              <a:buNone/>
            </a:pPr>
            <a:r>
              <a:rPr lang="en-US" dirty="0"/>
              <a:t>Snow &amp; Cold Weather</a:t>
            </a:r>
          </a:p>
          <a:p>
            <a:r>
              <a:rPr lang="en-US" b="0" dirty="0"/>
              <a:t>Before event, make sure heat is operational, and faucets are on a drip if applicable</a:t>
            </a:r>
          </a:p>
          <a:p>
            <a:r>
              <a:rPr lang="en-US" b="0" dirty="0"/>
              <a:t>Consolidate GOVs in one corner of parking lot for plowing</a:t>
            </a:r>
          </a:p>
          <a:p>
            <a:r>
              <a:rPr lang="en-US" b="0" dirty="0"/>
              <a:t>Removal of snow/ice from entrance ways &amp; sidewalks (300’ radius)</a:t>
            </a:r>
          </a:p>
          <a:p>
            <a:pPr lvl="1"/>
            <a:r>
              <a:rPr lang="en-US" b="0" dirty="0"/>
              <a:t>Sand and Salt will be stockpiled in the CES compound and available for pickup upon notification</a:t>
            </a:r>
          </a:p>
          <a:p>
            <a:pPr lvl="2"/>
            <a:r>
              <a:rPr lang="en-US" b="0" dirty="0"/>
              <a:t>BYOB – Bring your own Bucket, Shovel, and GOV…No truckloads, No dump trucks</a:t>
            </a:r>
          </a:p>
          <a:p>
            <a:r>
              <a:rPr lang="en-US" b="0" dirty="0"/>
              <a:t>After inclement weather, ensure a visual inspection of facilities for damage (frozen pipes, leaks, tree/wind damage) is completed in a timely and </a:t>
            </a:r>
            <a:r>
              <a:rPr lang="en-US" b="0" u="sng" dirty="0"/>
              <a:t>safe</a:t>
            </a:r>
            <a:r>
              <a:rPr lang="en-US" b="0" dirty="0"/>
              <a:t> manner</a:t>
            </a:r>
          </a:p>
          <a:p>
            <a:pPr lvl="1"/>
            <a:r>
              <a:rPr lang="en-US" b="0" dirty="0"/>
              <a:t>Including when installation is operating under limited conditions, OR if installation is open on weekends</a:t>
            </a:r>
          </a:p>
          <a:p>
            <a:r>
              <a:rPr lang="en-US" b="0" dirty="0"/>
              <a:t>JBLE Snow/Ice Removal Plan is available at </a:t>
            </a:r>
            <a:r>
              <a:rPr lang="en-US" b="0" u="sng" dirty="0">
                <a:solidFill>
                  <a:schemeClr val="accent2">
                    <a:lumMod val="50000"/>
                  </a:schemeClr>
                </a:solidFill>
              </a:rPr>
              <a:t>https://www.jble.af.mil/Units/Army/733D-Civil-Engineer-Division</a:t>
            </a:r>
            <a:r>
              <a:rPr lang="en-US" b="0" dirty="0"/>
              <a:t>/</a:t>
            </a:r>
          </a:p>
          <a:p>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74349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93912" y="1736034"/>
            <a:ext cx="10137913" cy="2213114"/>
          </a:xfrm>
        </p:spPr>
        <p:txBody>
          <a:bodyPr/>
          <a:lstStyle/>
          <a:p>
            <a:pPr marL="0" indent="0" algn="ctr">
              <a:buNone/>
            </a:pPr>
            <a:r>
              <a:rPr lang="en-US" sz="4400" dirty="0">
                <a:solidFill>
                  <a:srgbClr val="0C2D83"/>
                </a:solidFill>
              </a:rPr>
              <a:t>MODULE 2</a:t>
            </a:r>
          </a:p>
          <a:p>
            <a:pPr marL="0" indent="0" algn="ctr">
              <a:buNone/>
            </a:pPr>
            <a:r>
              <a:rPr lang="en-US" sz="4400" dirty="0">
                <a:solidFill>
                  <a:srgbClr val="0C2D83"/>
                </a:solidFill>
              </a:rPr>
              <a:t>HOW WORK GETS DONE</a:t>
            </a:r>
          </a:p>
        </p:txBody>
      </p:sp>
    </p:spTree>
    <p:extLst>
      <p:ext uri="{BB962C8B-B14F-4D97-AF65-F5344CB8AC3E}">
        <p14:creationId xmlns:p14="http://schemas.microsoft.com/office/powerpoint/2010/main" val="336953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3143" y="1440684"/>
            <a:ext cx="11159412" cy="4800600"/>
          </a:xfrm>
          <a:prstGeom prst="rect">
            <a:avLst/>
          </a:prstGeom>
        </p:spPr>
      </p:pic>
      <p:sp>
        <p:nvSpPr>
          <p:cNvPr id="2" name="Title 1"/>
          <p:cNvSpPr>
            <a:spLocks noGrp="1"/>
          </p:cNvSpPr>
          <p:nvPr>
            <p:ph type="title"/>
          </p:nvPr>
        </p:nvSpPr>
        <p:spPr>
          <a:xfrm>
            <a:off x="962025" y="202649"/>
            <a:ext cx="10363200" cy="1362075"/>
          </a:xfrm>
        </p:spPr>
        <p:txBody>
          <a:bodyPr/>
          <a:lstStyle/>
          <a:p>
            <a:r>
              <a:rPr lang="en-US" dirty="0">
                <a:solidFill>
                  <a:srgbClr val="0C2D83"/>
                </a:solidFill>
              </a:rPr>
              <a:t>733 CES BUILDING</a:t>
            </a:r>
            <a:r>
              <a:rPr lang="en-US" dirty="0"/>
              <a:t> 1407 Location</a:t>
            </a:r>
          </a:p>
        </p:txBody>
      </p:sp>
      <p:sp>
        <p:nvSpPr>
          <p:cNvPr id="6" name="Down Arrow 5"/>
          <p:cNvSpPr/>
          <p:nvPr/>
        </p:nvSpPr>
        <p:spPr bwMode="auto">
          <a:xfrm rot="17427285">
            <a:off x="3097401" y="4698895"/>
            <a:ext cx="251788" cy="138643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a:ln>
                <a:noFill/>
              </a:ln>
              <a:solidFill>
                <a:srgbClr val="0C2D83"/>
              </a:solidFill>
              <a:effectLst/>
              <a:uLnTx/>
              <a:uFillTx/>
              <a:latin typeface="Arial" charset="0"/>
              <a:ea typeface="+mn-ea"/>
              <a:cs typeface="+mn-cs"/>
            </a:endParaRPr>
          </a:p>
        </p:txBody>
      </p:sp>
      <p:sp>
        <p:nvSpPr>
          <p:cNvPr id="3" name="Oval 2"/>
          <p:cNvSpPr/>
          <p:nvPr/>
        </p:nvSpPr>
        <p:spPr bwMode="auto">
          <a:xfrm>
            <a:off x="3834882" y="5617028"/>
            <a:ext cx="559836" cy="2705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1200" cap="none" spc="0" normalizeH="0" baseline="0" noProof="0">
              <a:ln>
                <a:noFill/>
              </a:ln>
              <a:solidFill>
                <a:srgbClr val="0C2D83"/>
              </a:solidFill>
              <a:effectLst/>
              <a:uLnTx/>
              <a:uFillTx/>
              <a:latin typeface="Arial" charset="0"/>
              <a:ea typeface="+mn-ea"/>
              <a:cs typeface="+mn-cs"/>
            </a:endParaRPr>
          </a:p>
        </p:txBody>
      </p:sp>
    </p:spTree>
    <p:extLst>
      <p:ext uri="{BB962C8B-B14F-4D97-AF65-F5344CB8AC3E}">
        <p14:creationId xmlns:p14="http://schemas.microsoft.com/office/powerpoint/2010/main" val="150025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026" y="61914"/>
            <a:ext cx="9611139" cy="1004887"/>
          </a:xfrm>
        </p:spPr>
        <p:txBody>
          <a:bodyPr/>
          <a:lstStyle/>
          <a:p>
            <a:r>
              <a:rPr lang="en-US" dirty="0"/>
              <a:t>BASE MAINTENANCE CONTRACTOR (BMC) SERVICES</a:t>
            </a:r>
          </a:p>
        </p:txBody>
      </p:sp>
      <p:sp>
        <p:nvSpPr>
          <p:cNvPr id="3" name="Content Placeholder 2"/>
          <p:cNvSpPr>
            <a:spLocks noGrp="1"/>
          </p:cNvSpPr>
          <p:nvPr>
            <p:ph idx="1"/>
          </p:nvPr>
        </p:nvSpPr>
        <p:spPr/>
        <p:txBody>
          <a:bodyPr/>
          <a:lstStyle/>
          <a:p>
            <a:r>
              <a:rPr lang="en-US" dirty="0"/>
              <a:t>Instead of Shops, JBLE-Eustis has a BMC</a:t>
            </a:r>
          </a:p>
          <a:p>
            <a:r>
              <a:rPr lang="en-US" b="0" dirty="0"/>
              <a:t>BMC incorporates all shop functions for CES and executes the following:</a:t>
            </a:r>
          </a:p>
          <a:p>
            <a:pPr lvl="1"/>
            <a:r>
              <a:rPr lang="en-US" b="0" dirty="0"/>
              <a:t>Preventative maintenance on facility equipment</a:t>
            </a:r>
          </a:p>
          <a:p>
            <a:pPr lvl="1"/>
            <a:r>
              <a:rPr lang="en-US" b="0" dirty="0"/>
              <a:t>Pesticide application, severe weather response, service requests</a:t>
            </a:r>
          </a:p>
          <a:p>
            <a:pPr lvl="1"/>
            <a:r>
              <a:rPr lang="en-US" b="0" dirty="0"/>
              <a:t>Generator operations and maintenance</a:t>
            </a:r>
          </a:p>
          <a:p>
            <a:pPr lvl="1"/>
            <a:r>
              <a:rPr lang="en-US" b="0" dirty="0"/>
              <a:t>Swimming pool maintenance</a:t>
            </a:r>
          </a:p>
          <a:p>
            <a:r>
              <a:rPr lang="en-US" dirty="0"/>
              <a:t>BMC does not handle paint work more than 200 SF. Paint work more than 200 SF is handled through the Paint IDIQ Contract</a:t>
            </a:r>
          </a:p>
          <a:p>
            <a:pPr marL="285750" lvl="1" indent="-285750"/>
            <a:endParaRPr lang="en-US" b="0" u="sng" dirty="0"/>
          </a:p>
          <a:p>
            <a:pPr marL="285750" lvl="1" indent="-285750"/>
            <a:r>
              <a:rPr lang="en-US" b="0" dirty="0"/>
              <a:t>Contracting Officer Representative (COR) for BMC </a:t>
            </a:r>
            <a:r>
              <a:rPr lang="en-US" dirty="0"/>
              <a:t>–</a:t>
            </a:r>
          </a:p>
          <a:p>
            <a:pPr marL="623888" lvl="2" indent="-285750"/>
            <a:r>
              <a:rPr lang="en-US" dirty="0"/>
              <a:t>Desiree McHan, 878-7369, </a:t>
            </a:r>
            <a:r>
              <a:rPr lang="en-US" dirty="0">
                <a:solidFill>
                  <a:schemeClr val="accent6"/>
                </a:solidFill>
                <a:hlinkClick r:id="rId3">
                  <a:extLst>
                    <a:ext uri="{A12FA001-AC4F-418D-AE19-62706E023703}">
                      <ahyp:hlinkClr xmlns:ahyp="http://schemas.microsoft.com/office/drawing/2018/hyperlinkcolor" val="tx"/>
                    </a:ext>
                  </a:extLst>
                </a:hlinkClick>
              </a:rPr>
              <a:t>desiree.mchan@us.af.mil</a:t>
            </a:r>
            <a:r>
              <a:rPr lang="en-US" dirty="0">
                <a:solidFill>
                  <a:schemeClr val="accent6"/>
                </a:solidFill>
              </a:rPr>
              <a:t> </a:t>
            </a:r>
          </a:p>
          <a:p>
            <a:pPr marL="623888" lvl="2" indent="-285750"/>
            <a:r>
              <a:rPr lang="en-US" dirty="0"/>
              <a:t>Michael Johnson, 878-3625, </a:t>
            </a:r>
            <a:r>
              <a:rPr lang="en-US" u="sng" dirty="0">
                <a:solidFill>
                  <a:schemeClr val="accent6"/>
                </a:solidFill>
              </a:rPr>
              <a:t>michael.johnson.419@us.af.mil</a:t>
            </a:r>
          </a:p>
          <a:p>
            <a:pPr marL="338138" lvl="2" indent="0">
              <a:buNone/>
            </a:pPr>
            <a:endParaRPr lang="en-US" dirty="0"/>
          </a:p>
          <a:p>
            <a:pPr marL="0" indent="0">
              <a:buNone/>
            </a:pPr>
            <a:endParaRPr lang="en-US" dirty="0"/>
          </a:p>
          <a:p>
            <a:pPr marL="400050" lvl="1" indent="0">
              <a:buNone/>
            </a:pPr>
            <a:endParaRPr lang="en-US" dirty="0"/>
          </a:p>
          <a:p>
            <a:pPr marL="0" indent="0">
              <a:buNone/>
            </a:pPr>
            <a:endParaRPr lang="en-US" dirty="0"/>
          </a:p>
        </p:txBody>
      </p:sp>
    </p:spTree>
    <p:extLst>
      <p:ext uri="{BB962C8B-B14F-4D97-AF65-F5344CB8AC3E}">
        <p14:creationId xmlns:p14="http://schemas.microsoft.com/office/powerpoint/2010/main" val="67963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REQUEST CATEGORIES</a:t>
            </a:r>
          </a:p>
        </p:txBody>
      </p:sp>
      <p:sp>
        <p:nvSpPr>
          <p:cNvPr id="3" name="Content Placeholder 2"/>
          <p:cNvSpPr>
            <a:spLocks noGrp="1"/>
          </p:cNvSpPr>
          <p:nvPr>
            <p:ph idx="1"/>
          </p:nvPr>
        </p:nvSpPr>
        <p:spPr/>
        <p:txBody>
          <a:bodyPr/>
          <a:lstStyle/>
          <a:p>
            <a:endParaRPr lang="en-US" b="0" u="sng" dirty="0"/>
          </a:p>
          <a:p>
            <a:r>
              <a:rPr lang="en-US" b="0" u="sng" dirty="0"/>
              <a:t>Recurring Work </a:t>
            </a:r>
            <a:r>
              <a:rPr lang="en-US" b="0" dirty="0"/>
              <a:t>(Preventative Maintenance)</a:t>
            </a:r>
          </a:p>
          <a:p>
            <a:endParaRPr lang="en-US" b="0" u="sng" dirty="0"/>
          </a:p>
          <a:p>
            <a:r>
              <a:rPr lang="en-US" b="0" u="sng" dirty="0"/>
              <a:t>Service Requests</a:t>
            </a:r>
            <a:endParaRPr lang="en-US" b="0" dirty="0"/>
          </a:p>
          <a:p>
            <a:endParaRPr lang="en-US" b="0" u="sng" dirty="0"/>
          </a:p>
          <a:p>
            <a:r>
              <a:rPr lang="en-US" b="0" u="sng" dirty="0"/>
              <a:t>Project Requests</a:t>
            </a:r>
          </a:p>
          <a:p>
            <a:pPr lvl="1"/>
            <a:r>
              <a:rPr lang="en-US" b="0" u="sng" dirty="0"/>
              <a:t>Operations Projects</a:t>
            </a:r>
          </a:p>
          <a:p>
            <a:pPr lvl="1"/>
            <a:endParaRPr lang="en-US" b="0" u="sng" dirty="0"/>
          </a:p>
          <a:p>
            <a:r>
              <a:rPr lang="en-US" b="0" u="sng" dirty="0"/>
              <a:t>Projects (Engineering)</a:t>
            </a:r>
            <a:br>
              <a:rPr lang="en-US" b="0" u="sng" dirty="0"/>
            </a:br>
            <a:br>
              <a:rPr lang="en-US" b="0" u="sng" dirty="0"/>
            </a:br>
            <a:br>
              <a:rPr lang="en-US" b="0" u="sng" dirty="0"/>
            </a:br>
            <a:endParaRPr lang="en-US" b="0" u="sng"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62998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REQUEST CATEGORIES</a:t>
            </a:r>
          </a:p>
        </p:txBody>
      </p:sp>
      <p:sp>
        <p:nvSpPr>
          <p:cNvPr id="3" name="Content Placeholder 2"/>
          <p:cNvSpPr>
            <a:spLocks noGrp="1"/>
          </p:cNvSpPr>
          <p:nvPr>
            <p:ph idx="1"/>
          </p:nvPr>
        </p:nvSpPr>
        <p:spPr>
          <a:xfrm>
            <a:off x="447996" y="1772963"/>
            <a:ext cx="9717185" cy="4392611"/>
          </a:xfrm>
        </p:spPr>
        <p:txBody>
          <a:bodyPr>
            <a:noAutofit/>
          </a:bodyPr>
          <a:lstStyle/>
          <a:p>
            <a:r>
              <a:rPr lang="en-US" sz="2400" dirty="0"/>
              <a:t>Recurring Work (Preventative Maintenance)</a:t>
            </a:r>
          </a:p>
          <a:p>
            <a:pPr marL="0" indent="0">
              <a:buNone/>
            </a:pPr>
            <a:endParaRPr lang="en-US" sz="2400" dirty="0"/>
          </a:p>
          <a:p>
            <a:pPr lvl="1"/>
            <a:r>
              <a:rPr lang="en-US" sz="2000" b="0" dirty="0"/>
              <a:t>Scope and level of effort is predetermined</a:t>
            </a:r>
          </a:p>
          <a:p>
            <a:pPr lvl="1"/>
            <a:endParaRPr lang="en-US" sz="2000" b="0" dirty="0"/>
          </a:p>
          <a:p>
            <a:pPr lvl="1"/>
            <a:r>
              <a:rPr lang="en-US" sz="2000" b="0" dirty="0"/>
              <a:t>All recurring work necessary to prevent breakdown of critical facilities, equipment, or utilities</a:t>
            </a:r>
          </a:p>
          <a:p>
            <a:pPr marL="400050" lvl="1" indent="0">
              <a:buNone/>
            </a:pPr>
            <a:endParaRPr lang="en-US" sz="2000" b="0" dirty="0"/>
          </a:p>
          <a:p>
            <a:pPr lvl="1"/>
            <a:r>
              <a:rPr lang="en-US" sz="2000" b="0" dirty="0"/>
              <a:t>Examples Include - Storm drain cleaning, BMP maintenance, elevator inspection, replacing filters, generator testing</a:t>
            </a:r>
          </a:p>
          <a:p>
            <a:endParaRPr lang="en-US" sz="2400" dirty="0"/>
          </a:p>
          <a:p>
            <a:pPr marL="0" indent="0">
              <a:buNone/>
            </a:pPr>
            <a:endParaRPr lang="en-US" sz="24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16562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ORDERS</a:t>
            </a:r>
          </a:p>
        </p:txBody>
      </p:sp>
      <p:sp>
        <p:nvSpPr>
          <p:cNvPr id="3" name="Content Placeholder 2"/>
          <p:cNvSpPr>
            <a:spLocks noGrp="1"/>
          </p:cNvSpPr>
          <p:nvPr>
            <p:ph idx="1"/>
          </p:nvPr>
        </p:nvSpPr>
        <p:spPr>
          <a:xfrm>
            <a:off x="203201" y="1066801"/>
            <a:ext cx="11823700" cy="5638799"/>
          </a:xfrm>
        </p:spPr>
        <p:txBody>
          <a:bodyPr/>
          <a:lstStyle/>
          <a:p>
            <a:r>
              <a:rPr lang="en-US" sz="2000" b="0" dirty="0"/>
              <a:t>FMs &amp; Building POCs should submit Service Requests in NexGen.  If NexGen is unavailable, you may submit by calling or visiting building 1407, room 105. </a:t>
            </a:r>
          </a:p>
          <a:p>
            <a:pPr lvl="1"/>
            <a:r>
              <a:rPr lang="en-US" b="0" dirty="0"/>
              <a:t>Record Service Request number to facilitate follow-up and ensure completion</a:t>
            </a:r>
          </a:p>
          <a:p>
            <a:pPr lvl="1"/>
            <a:r>
              <a:rPr lang="en-US" dirty="0">
                <a:solidFill>
                  <a:srgbClr val="FF0000"/>
                </a:solidFill>
              </a:rPr>
              <a:t>ALWAYS CALL 9-1-1 FOR EMERGENCIES </a:t>
            </a:r>
          </a:p>
          <a:p>
            <a:pPr lvl="1"/>
            <a:r>
              <a:rPr lang="en-US" u="sng" dirty="0"/>
              <a:t>ANYONE may place EMERGENCY Service Orders</a:t>
            </a:r>
            <a:r>
              <a:rPr lang="en-US" b="0" dirty="0"/>
              <a:t> - Please make sure all building occupants know their building number  </a:t>
            </a:r>
          </a:p>
          <a:p>
            <a:r>
              <a:rPr lang="en-US" sz="2000" b="0" dirty="0"/>
              <a:t>Customer Service Desk - 878-5225 / 878-4357</a:t>
            </a:r>
          </a:p>
          <a:p>
            <a:pPr lvl="1"/>
            <a:r>
              <a:rPr lang="en-US" b="0" dirty="0"/>
              <a:t>Hours of Operation: Mon-Fri, 0700-1700</a:t>
            </a:r>
          </a:p>
          <a:p>
            <a:r>
              <a:rPr lang="en-US" sz="2000" b="0" dirty="0"/>
              <a:t>Emergency After-Hours - 878-5225/4357 - redirects to Fire Dispatch</a:t>
            </a:r>
          </a:p>
          <a:p>
            <a:pPr lvl="1"/>
            <a:r>
              <a:rPr lang="en-US" b="0" dirty="0"/>
              <a:t>Include all relevant information: </a:t>
            </a:r>
            <a:r>
              <a:rPr lang="en-US" b="0" dirty="0" err="1"/>
              <a:t>Bldg</a:t>
            </a:r>
            <a:r>
              <a:rPr lang="en-US" b="0" dirty="0"/>
              <a:t>#, POC name/number, Detailed Description, </a:t>
            </a:r>
            <a:r>
              <a:rPr lang="en-US" b="0" dirty="0" err="1"/>
              <a:t>etc</a:t>
            </a:r>
            <a:endParaRPr lang="en-US" b="0" dirty="0"/>
          </a:p>
          <a:p>
            <a:pPr lvl="1"/>
            <a:r>
              <a:rPr lang="en-US" b="0" dirty="0">
                <a:solidFill>
                  <a:srgbClr val="FF0000"/>
                </a:solidFill>
              </a:rPr>
              <a:t>DO NOT </a:t>
            </a:r>
            <a:r>
              <a:rPr lang="en-US" b="0" dirty="0"/>
              <a:t>submit emergency Service Requests in NexGen…always call for emergency/urgent matters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94830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REQUEST CATEGORIES</a:t>
            </a:r>
          </a:p>
        </p:txBody>
      </p:sp>
      <p:sp>
        <p:nvSpPr>
          <p:cNvPr id="3" name="Content Placeholder 2"/>
          <p:cNvSpPr>
            <a:spLocks noGrp="1"/>
          </p:cNvSpPr>
          <p:nvPr>
            <p:ph idx="1"/>
          </p:nvPr>
        </p:nvSpPr>
        <p:spPr/>
        <p:txBody>
          <a:bodyPr/>
          <a:lstStyle/>
          <a:p>
            <a:r>
              <a:rPr lang="en-US" dirty="0"/>
              <a:t>Service Request (SR) Priorities</a:t>
            </a:r>
          </a:p>
          <a:p>
            <a:pPr lvl="1"/>
            <a:r>
              <a:rPr lang="en-US" b="0" dirty="0"/>
              <a:t>Priority 1- Emergency SR </a:t>
            </a:r>
          </a:p>
          <a:p>
            <a:pPr lvl="2"/>
            <a:r>
              <a:rPr lang="en-US" b="0" dirty="0"/>
              <a:t>30 min after being notified / 2 hours during non-business days</a:t>
            </a:r>
          </a:p>
          <a:p>
            <a:pPr lvl="2"/>
            <a:r>
              <a:rPr lang="en-US" b="0" dirty="0"/>
              <a:t>Repair work will continue until condition has been corrected or stabilized </a:t>
            </a:r>
          </a:p>
          <a:p>
            <a:pPr lvl="2"/>
            <a:r>
              <a:rPr lang="en-US" b="0" dirty="0"/>
              <a:t>Examples – leaking roof with ongoing damage, refrigerator breakdown at DFAC, no A/C or heat in the building (not individual offices) etc.</a:t>
            </a:r>
          </a:p>
          <a:p>
            <a:pPr marL="803275" lvl="2" indent="0">
              <a:buNone/>
            </a:pPr>
            <a:endParaRPr lang="en-US" b="0" dirty="0"/>
          </a:p>
          <a:p>
            <a:pPr lvl="1"/>
            <a:r>
              <a:rPr lang="en-US" b="0" dirty="0"/>
              <a:t>Priority 3A (High) – Scheduled Sustainment Work (High)</a:t>
            </a:r>
          </a:p>
          <a:p>
            <a:pPr lvl="2"/>
            <a:r>
              <a:rPr lang="en-US" b="0" dirty="0"/>
              <a:t>Work scheduled within 2 business days of request, 5 business days to completion</a:t>
            </a:r>
          </a:p>
          <a:p>
            <a:pPr lvl="2"/>
            <a:r>
              <a:rPr lang="en-US" b="0" dirty="0"/>
              <a:t>Corrective maintenance projects with a high return of investment (ROI)</a:t>
            </a:r>
          </a:p>
          <a:p>
            <a:pPr lvl="2"/>
            <a:r>
              <a:rPr lang="en-US" b="0" dirty="0"/>
              <a:t>If work cannot be completed in timeframe COR will be notified for extension</a:t>
            </a:r>
          </a:p>
          <a:p>
            <a:pPr lvl="2"/>
            <a:r>
              <a:rPr lang="en-US" b="0" dirty="0"/>
              <a:t>Examples – Perimeter fencing, street lighting at intersection, repair Exterior Security Lights</a:t>
            </a:r>
          </a:p>
        </p:txBody>
      </p:sp>
    </p:spTree>
    <p:extLst>
      <p:ext uri="{BB962C8B-B14F-4D97-AF65-F5344CB8AC3E}">
        <p14:creationId xmlns:p14="http://schemas.microsoft.com/office/powerpoint/2010/main" val="159882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REQUEST CATEGORIES</a:t>
            </a:r>
          </a:p>
        </p:txBody>
      </p:sp>
      <p:sp>
        <p:nvSpPr>
          <p:cNvPr id="3" name="Content Placeholder 2"/>
          <p:cNvSpPr>
            <a:spLocks noGrp="1"/>
          </p:cNvSpPr>
          <p:nvPr>
            <p:ph idx="1"/>
          </p:nvPr>
        </p:nvSpPr>
        <p:spPr/>
        <p:txBody>
          <a:bodyPr/>
          <a:lstStyle/>
          <a:p>
            <a:pPr lvl="1"/>
            <a:r>
              <a:rPr lang="en-US" sz="2400" dirty="0"/>
              <a:t>Service Request (SR) Priorities (cont’d)</a:t>
            </a:r>
          </a:p>
          <a:p>
            <a:pPr lvl="2"/>
            <a:r>
              <a:rPr lang="en-US" b="0" dirty="0"/>
              <a:t>Priority 3B Medium – Time sensitive corrective maintenance work</a:t>
            </a:r>
          </a:p>
          <a:p>
            <a:pPr lvl="3">
              <a:buClrTx/>
              <a:buSzPct val="100000"/>
            </a:pPr>
            <a:r>
              <a:rPr lang="en-US" b="0" dirty="0">
                <a:solidFill>
                  <a:schemeClr val="tx1"/>
                </a:solidFill>
              </a:rPr>
              <a:t>Work scheduled within 5 business days of receipt, 30 day completion</a:t>
            </a:r>
            <a:endParaRPr lang="en-US" dirty="0">
              <a:solidFill>
                <a:schemeClr val="tx1"/>
              </a:solidFill>
            </a:endParaRPr>
          </a:p>
          <a:p>
            <a:pPr lvl="3">
              <a:buClrTx/>
              <a:buSzPct val="100000"/>
            </a:pPr>
            <a:r>
              <a:rPr lang="en-US" b="0" dirty="0">
                <a:solidFill>
                  <a:schemeClr val="tx1"/>
                </a:solidFill>
              </a:rPr>
              <a:t>Examples: Ceiling tile replacement, changing broken fixtures and door handles, </a:t>
            </a:r>
            <a:r>
              <a:rPr lang="en-US" b="0" dirty="0" err="1">
                <a:solidFill>
                  <a:schemeClr val="tx1"/>
                </a:solidFill>
              </a:rPr>
              <a:t>etc</a:t>
            </a:r>
            <a:endParaRPr lang="en-US" b="0" dirty="0">
              <a:solidFill>
                <a:schemeClr val="tx1"/>
              </a:solidFill>
            </a:endParaRPr>
          </a:p>
          <a:p>
            <a:pPr lvl="3">
              <a:buClrTx/>
              <a:buSzPct val="100000"/>
            </a:pPr>
            <a:endParaRPr lang="en-US" b="0" dirty="0"/>
          </a:p>
          <a:p>
            <a:pPr lvl="2"/>
            <a:r>
              <a:rPr lang="en-US" b="0" dirty="0"/>
              <a:t>Priority 3C Low – Corrective maintenance work</a:t>
            </a:r>
          </a:p>
          <a:p>
            <a:pPr lvl="3">
              <a:buClrTx/>
              <a:buSzPct val="100000"/>
            </a:pPr>
            <a:r>
              <a:rPr lang="en-US" b="0" dirty="0">
                <a:solidFill>
                  <a:schemeClr val="tx1"/>
                </a:solidFill>
              </a:rPr>
              <a:t>Work scheduled within 5 business days of receipt, 30 day completion</a:t>
            </a:r>
          </a:p>
          <a:p>
            <a:pPr lvl="3">
              <a:buClrTx/>
              <a:buSzPct val="100000"/>
            </a:pPr>
            <a:r>
              <a:rPr lang="en-US" b="0" dirty="0">
                <a:solidFill>
                  <a:schemeClr val="tx1"/>
                </a:solidFill>
              </a:rPr>
              <a:t>Examples: Installation of informational signs, tree limb removal, </a:t>
            </a:r>
            <a:r>
              <a:rPr lang="en-US" b="0" dirty="0" err="1">
                <a:solidFill>
                  <a:schemeClr val="tx1"/>
                </a:solidFill>
              </a:rPr>
              <a:t>etc</a:t>
            </a:r>
            <a:endParaRPr lang="en-US" dirty="0">
              <a:solidFill>
                <a:schemeClr val="tx1"/>
              </a:solidFill>
            </a:endParaRPr>
          </a:p>
          <a:p>
            <a:pPr lvl="3">
              <a:buClrTx/>
              <a:buSzPct val="100000"/>
            </a:pPr>
            <a:r>
              <a:rPr lang="en-US" b="0" dirty="0"/>
              <a:t>.  </a:t>
            </a:r>
          </a:p>
        </p:txBody>
      </p:sp>
    </p:spTree>
    <p:extLst>
      <p:ext uri="{BB962C8B-B14F-4D97-AF65-F5344CB8AC3E}">
        <p14:creationId xmlns:p14="http://schemas.microsoft.com/office/powerpoint/2010/main" val="133306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82" y="150690"/>
            <a:ext cx="9685538" cy="1004887"/>
          </a:xfrm>
        </p:spPr>
        <p:txBody>
          <a:bodyPr/>
          <a:lstStyle/>
          <a:p>
            <a:r>
              <a:rPr lang="en-US" dirty="0"/>
              <a:t>REIMBURSABLE BMC CONTRACT PROJECTS</a:t>
            </a:r>
          </a:p>
        </p:txBody>
      </p:sp>
      <p:sp>
        <p:nvSpPr>
          <p:cNvPr id="3" name="Content Placeholder 2"/>
          <p:cNvSpPr>
            <a:spLocks noGrp="1"/>
          </p:cNvSpPr>
          <p:nvPr>
            <p:ph idx="1"/>
          </p:nvPr>
        </p:nvSpPr>
        <p:spPr/>
        <p:txBody>
          <a:bodyPr/>
          <a:lstStyle/>
          <a:p>
            <a:r>
              <a:rPr lang="en-US" b="0" dirty="0"/>
              <a:t>The BMC contract has a limited monetary capacity to execute reimbursable work larger than the scope of Service Requests</a:t>
            </a:r>
          </a:p>
          <a:p>
            <a:endParaRPr lang="en-US" b="0" dirty="0"/>
          </a:p>
          <a:p>
            <a:r>
              <a:rPr lang="en-US" b="0" dirty="0"/>
              <a:t>Reimbursable projects that do not receive funding within </a:t>
            </a:r>
            <a:r>
              <a:rPr lang="en-US" b="0" u="sng" dirty="0"/>
              <a:t>45 days</a:t>
            </a:r>
            <a:r>
              <a:rPr lang="en-US" b="0" dirty="0"/>
              <a:t> of the initial request for funding will be placed on hold</a:t>
            </a:r>
          </a:p>
          <a:p>
            <a:endParaRPr lang="en-US" b="0" dirty="0"/>
          </a:p>
          <a:p>
            <a:r>
              <a:rPr lang="en-US" b="0" dirty="0"/>
              <a:t>Projects which have a defined and firm Statement of Work (SOW) with funding in hand will be prioritized ahead of projects without</a:t>
            </a:r>
          </a:p>
        </p:txBody>
      </p:sp>
    </p:spTree>
    <p:extLst>
      <p:ext uri="{BB962C8B-B14F-4D97-AF65-F5344CB8AC3E}">
        <p14:creationId xmlns:p14="http://schemas.microsoft.com/office/powerpoint/2010/main" val="376130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b="0" dirty="0"/>
              <a:t>733 Civil Engineer Squadron’s mission is to provide fire protection, emergency response, facilities engineering and operations support, infrastructure &amp; real property management, comprehensive land use planning, environmental and housing management for JBLE-Fort Eustis</a:t>
            </a:r>
          </a:p>
          <a:p>
            <a:endParaRPr lang="en-US" b="0" dirty="0"/>
          </a:p>
          <a:p>
            <a:r>
              <a:rPr lang="en-US" b="0" dirty="0"/>
              <a:t>AFI 32-1001 </a:t>
            </a:r>
            <a:r>
              <a:rPr lang="en-US" b="0" i="1" dirty="0"/>
              <a:t>Operations Management</a:t>
            </a:r>
            <a:r>
              <a:rPr lang="en-US" b="0" dirty="0"/>
              <a:t>: Requires CE Squadrons to execute and manage a Facility Manager program to standardize guidance and streamline processes to improve customer service and mission execution</a:t>
            </a: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47786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067951"/>
            <a:ext cx="10363200" cy="2119736"/>
          </a:xfrm>
        </p:spPr>
        <p:txBody>
          <a:bodyPr/>
          <a:lstStyle/>
          <a:p>
            <a:pPr algn="ctr"/>
            <a:r>
              <a:rPr lang="en-US" sz="4400" i="0" dirty="0">
                <a:solidFill>
                  <a:srgbClr val="0C2D83"/>
                </a:solidFill>
              </a:rPr>
              <a:t>Module 3</a:t>
            </a:r>
            <a:br>
              <a:rPr lang="en-US" sz="4400" i="0" dirty="0">
                <a:solidFill>
                  <a:srgbClr val="0C2D83"/>
                </a:solidFill>
              </a:rPr>
            </a:br>
            <a:r>
              <a:rPr lang="en-US" sz="4400" dirty="0">
                <a:solidFill>
                  <a:srgbClr val="0C2D83"/>
                </a:solidFill>
              </a:rPr>
              <a:t>OPERATIONS FLIGHT</a:t>
            </a:r>
            <a:br>
              <a:rPr lang="en-US" sz="4400" dirty="0">
                <a:solidFill>
                  <a:srgbClr val="0C2D83"/>
                </a:solidFill>
              </a:rPr>
            </a:br>
            <a:endParaRPr lang="en-US" sz="4400" dirty="0">
              <a:solidFill>
                <a:srgbClr val="0C2D83"/>
              </a:solidFill>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58324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CONTRACTS</a:t>
            </a:r>
          </a:p>
        </p:txBody>
      </p:sp>
      <p:sp>
        <p:nvSpPr>
          <p:cNvPr id="3" name="Content Placeholder 2"/>
          <p:cNvSpPr>
            <a:spLocks noGrp="1"/>
          </p:cNvSpPr>
          <p:nvPr>
            <p:ph idx="1"/>
          </p:nvPr>
        </p:nvSpPr>
        <p:spPr>
          <a:xfrm>
            <a:off x="184150" y="1066801"/>
            <a:ext cx="11823700" cy="5391150"/>
          </a:xfrm>
        </p:spPr>
        <p:txBody>
          <a:bodyPr/>
          <a:lstStyle/>
          <a:p>
            <a:endParaRPr lang="en-US" b="0" dirty="0"/>
          </a:p>
          <a:p>
            <a:endParaRPr lang="en-US" b="0" dirty="0"/>
          </a:p>
          <a:p>
            <a:r>
              <a:rPr lang="en-US" b="0" dirty="0"/>
              <a:t>CUSTODIAL</a:t>
            </a:r>
          </a:p>
          <a:p>
            <a:endParaRPr lang="en-US" b="0" dirty="0"/>
          </a:p>
          <a:p>
            <a:r>
              <a:rPr lang="en-US" b="0" dirty="0"/>
              <a:t>REFUSE</a:t>
            </a:r>
          </a:p>
          <a:p>
            <a:pPr marL="0" indent="0">
              <a:buNone/>
            </a:pPr>
            <a:endParaRPr lang="en-US" b="0" dirty="0"/>
          </a:p>
          <a:p>
            <a:r>
              <a:rPr lang="en-US" b="0" dirty="0"/>
              <a:t>GROUNDS MAINTENANCE</a:t>
            </a:r>
          </a:p>
          <a:p>
            <a:pPr marL="0" indent="0">
              <a:buNone/>
            </a:pPr>
            <a:endParaRPr lang="en-US" b="0" dirty="0"/>
          </a:p>
          <a:p>
            <a:pPr lvl="1"/>
            <a:r>
              <a:rPr lang="en-US" b="0" dirty="0"/>
              <a:t>Facility Managers report potential deficiencies to contract CORs</a:t>
            </a:r>
          </a:p>
          <a:p>
            <a:pPr marL="400050" lvl="1" indent="0">
              <a:buNone/>
            </a:pPr>
            <a:endParaRPr lang="en-US" b="0" dirty="0"/>
          </a:p>
        </p:txBody>
      </p:sp>
    </p:spTree>
    <p:extLst>
      <p:ext uri="{BB962C8B-B14F-4D97-AF65-F5344CB8AC3E}">
        <p14:creationId xmlns:p14="http://schemas.microsoft.com/office/powerpoint/2010/main" val="373558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CUSTODIAL</a:t>
            </a:r>
          </a:p>
        </p:txBody>
      </p:sp>
      <p:sp>
        <p:nvSpPr>
          <p:cNvPr id="3" name="Content Placeholder 2"/>
          <p:cNvSpPr>
            <a:spLocks noGrp="1"/>
          </p:cNvSpPr>
          <p:nvPr>
            <p:ph idx="1"/>
          </p:nvPr>
        </p:nvSpPr>
        <p:spPr/>
        <p:txBody>
          <a:bodyPr/>
          <a:lstStyle/>
          <a:p>
            <a:r>
              <a:rPr lang="en-US" b="0" dirty="0"/>
              <a:t>Primary COR - </a:t>
            </a:r>
            <a:endParaRPr lang="en-US" b="0" u="sng" dirty="0"/>
          </a:p>
          <a:p>
            <a:r>
              <a:rPr lang="en-US" b="0" dirty="0"/>
              <a:t>Alternate – Aviance Jenkins, 878-7385, </a:t>
            </a:r>
            <a:r>
              <a:rPr lang="en-US" b="0" dirty="0">
                <a:hlinkClick r:id="rId3"/>
              </a:rPr>
              <a:t>aviance.jenkins@us.af.mil</a:t>
            </a:r>
            <a:endParaRPr lang="en-US" b="0" dirty="0"/>
          </a:p>
          <a:p>
            <a:r>
              <a:rPr lang="en-US" b="0" dirty="0"/>
              <a:t>Restroom cleaning only</a:t>
            </a:r>
          </a:p>
          <a:p>
            <a:pPr lvl="1"/>
            <a:r>
              <a:rPr lang="en-US" b="0" dirty="0"/>
              <a:t>Level 1 Facilities Monday – Wednesday – Friday</a:t>
            </a:r>
          </a:p>
          <a:p>
            <a:pPr lvl="1"/>
            <a:r>
              <a:rPr lang="en-US" b="0" dirty="0"/>
              <a:t>Level 2 Facilities Tuesday – Thursday </a:t>
            </a:r>
          </a:p>
          <a:p>
            <a:r>
              <a:rPr lang="en-US" b="0" dirty="0"/>
              <a:t>Paper and soap products for restroom use only</a:t>
            </a:r>
          </a:p>
          <a:p>
            <a:r>
              <a:rPr lang="en-US" b="0" dirty="0"/>
              <a:t>Restroom trash containers are for restroom generated trash only</a:t>
            </a:r>
          </a:p>
          <a:p>
            <a:r>
              <a:rPr lang="en-US" b="0" dirty="0"/>
              <a:t>Facility Cleanings include sweeping, mopping, vacuuming services</a:t>
            </a:r>
          </a:p>
          <a:p>
            <a:pPr lvl="1"/>
            <a:r>
              <a:rPr lang="en-US" b="0" dirty="0"/>
              <a:t>Level 1 Facilities - one time weekly</a:t>
            </a:r>
          </a:p>
          <a:p>
            <a:pPr lvl="1"/>
            <a:r>
              <a:rPr lang="en-US" b="0" dirty="0"/>
              <a:t>Level 2 Facilities - once every two weeks</a:t>
            </a:r>
          </a:p>
          <a:p>
            <a:r>
              <a:rPr lang="en-US" b="0" dirty="0"/>
              <a:t>Each building needs a </a:t>
            </a:r>
            <a:r>
              <a:rPr lang="en-US" b="0" dirty="0">
                <a:solidFill>
                  <a:srgbClr val="FF0000"/>
                </a:solidFill>
              </a:rPr>
              <a:t>centralized location </a:t>
            </a:r>
            <a:r>
              <a:rPr lang="en-US" b="0" dirty="0"/>
              <a:t>to place trash for collection </a:t>
            </a:r>
          </a:p>
          <a:p>
            <a:pPr lvl="1"/>
            <a:r>
              <a:rPr lang="en-US" b="0" dirty="0"/>
              <a:t>No desk-side trash collection and trash bags are not provided</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69523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REFUSE/RECYCLING</a:t>
            </a:r>
          </a:p>
        </p:txBody>
      </p:sp>
      <p:sp>
        <p:nvSpPr>
          <p:cNvPr id="3" name="Content Placeholder 2"/>
          <p:cNvSpPr>
            <a:spLocks noGrp="1"/>
          </p:cNvSpPr>
          <p:nvPr>
            <p:ph idx="1"/>
          </p:nvPr>
        </p:nvSpPr>
        <p:spPr>
          <a:xfrm>
            <a:off x="259152" y="1241660"/>
            <a:ext cx="10684771" cy="5315552"/>
          </a:xfrm>
        </p:spPr>
        <p:txBody>
          <a:bodyPr>
            <a:normAutofit/>
          </a:bodyPr>
          <a:lstStyle/>
          <a:p>
            <a:pPr marL="0" indent="0">
              <a:buNone/>
            </a:pPr>
            <a:endParaRPr lang="en-US" sz="2000" b="0" dirty="0"/>
          </a:p>
          <a:p>
            <a:r>
              <a:rPr lang="en-US" sz="2000" b="0" dirty="0"/>
              <a:t>COR Aviance Jenkins, 878-7385, </a:t>
            </a:r>
            <a:r>
              <a:rPr lang="en-US" sz="2000" b="0" dirty="0">
                <a:hlinkClick r:id="rId3"/>
              </a:rPr>
              <a:t>aviance.jenkins@us.af.mil</a:t>
            </a:r>
            <a:r>
              <a:rPr lang="en-US" sz="2000" b="0" dirty="0"/>
              <a:t> </a:t>
            </a:r>
            <a:endParaRPr lang="en-US" sz="2000" b="0" dirty="0">
              <a:solidFill>
                <a:srgbClr val="1F497D"/>
              </a:solidFill>
              <a:latin typeface="+mj-lt"/>
            </a:endParaRPr>
          </a:p>
          <a:p>
            <a:r>
              <a:rPr lang="en-US" sz="2000" b="0" dirty="0">
                <a:latin typeface="+mj-lt"/>
              </a:rPr>
              <a:t>Alternate – Janice McGhee, 878-5466 - </a:t>
            </a:r>
            <a:r>
              <a:rPr lang="en-US" sz="2000" b="0" dirty="0">
                <a:latin typeface="+mj-lt"/>
                <a:hlinkClick r:id="rId4"/>
              </a:rPr>
              <a:t>janice.mcghee@us.af.mil</a:t>
            </a:r>
            <a:endParaRPr lang="en-US" sz="2000" b="0" dirty="0">
              <a:latin typeface="+mj-lt"/>
            </a:endParaRPr>
          </a:p>
          <a:p>
            <a:pPr marL="0" indent="0">
              <a:buNone/>
            </a:pPr>
            <a:endParaRPr lang="en-US" sz="2000" b="0" dirty="0">
              <a:latin typeface="+mj-lt"/>
            </a:endParaRPr>
          </a:p>
          <a:p>
            <a:r>
              <a:rPr lang="en-US" sz="2000" b="0" dirty="0">
                <a:solidFill>
                  <a:srgbClr val="FF0000"/>
                </a:solidFill>
              </a:rPr>
              <a:t>Single Stream recycling </a:t>
            </a:r>
            <a:r>
              <a:rPr lang="en-US" sz="2000" b="0" dirty="0"/>
              <a:t>pickup Tuesday- place containers out Monday night </a:t>
            </a:r>
          </a:p>
          <a:p>
            <a:pPr lvl="1"/>
            <a:r>
              <a:rPr lang="en-US" sz="1600" b="0" dirty="0"/>
              <a:t>Drivers start at 0400</a:t>
            </a:r>
          </a:p>
          <a:p>
            <a:pPr marL="400050" lvl="1" indent="0">
              <a:buNone/>
            </a:pPr>
            <a:endParaRPr lang="en-US" sz="1600" b="0" dirty="0"/>
          </a:p>
          <a:p>
            <a:r>
              <a:rPr lang="en-US" sz="2000" b="0" dirty="0"/>
              <a:t>Cardboard containers are serviced Tuesday and/or Friday </a:t>
            </a:r>
          </a:p>
          <a:p>
            <a:pPr lvl="1"/>
            <a:r>
              <a:rPr lang="en-US" sz="1600" b="0" dirty="0"/>
              <a:t>You can bring cardboard to the recycle center where it is crushed and baled</a:t>
            </a:r>
          </a:p>
          <a:p>
            <a:pPr marL="400050" lvl="1" indent="0">
              <a:buNone/>
            </a:pPr>
            <a:endParaRPr lang="en-US" sz="1600" b="0" dirty="0"/>
          </a:p>
          <a:p>
            <a:r>
              <a:rPr lang="en-US" sz="2000" b="0" dirty="0"/>
              <a:t>Place </a:t>
            </a:r>
            <a:r>
              <a:rPr lang="en-US" sz="2000" b="0" dirty="0">
                <a:solidFill>
                  <a:srgbClr val="FF0000"/>
                </a:solidFill>
              </a:rPr>
              <a:t>shredded paper </a:t>
            </a:r>
            <a:r>
              <a:rPr lang="en-US" sz="2000" b="0" dirty="0"/>
              <a:t>in clear plastic bags by recycle containers </a:t>
            </a:r>
          </a:p>
          <a:p>
            <a:pPr lvl="1"/>
            <a:r>
              <a:rPr lang="en-US" sz="1600" b="0" dirty="0"/>
              <a:t>Do not shred CDs, Credit cards, plastic coated paper or envelopes with the clear plastic window</a:t>
            </a:r>
          </a:p>
          <a:p>
            <a:pPr marL="400050" lvl="1" indent="0">
              <a:buNone/>
            </a:pPr>
            <a:endParaRPr lang="en-US" sz="1600" b="0" dirty="0"/>
          </a:p>
          <a:p>
            <a:pPr lvl="0">
              <a:buClr>
                <a:srgbClr val="000000"/>
              </a:buClr>
            </a:pPr>
            <a:r>
              <a:rPr lang="en-US" sz="2000" b="0" dirty="0">
                <a:solidFill>
                  <a:srgbClr val="FF0000"/>
                </a:solidFill>
              </a:rPr>
              <a:t>Toner</a:t>
            </a:r>
            <a:r>
              <a:rPr lang="en-US" sz="2000" b="0" dirty="0">
                <a:solidFill>
                  <a:srgbClr val="000000"/>
                </a:solidFill>
              </a:rPr>
              <a:t> will not be picked up if in or on top of recycle containers</a:t>
            </a:r>
          </a:p>
          <a:p>
            <a:pPr lvl="1">
              <a:buClr>
                <a:srgbClr val="000000"/>
              </a:buClr>
            </a:pPr>
            <a:r>
              <a:rPr lang="en-US" sz="1600" b="0" dirty="0">
                <a:solidFill>
                  <a:srgbClr val="000000"/>
                </a:solidFill>
              </a:rPr>
              <a:t>All toner cartridges must be placed in the box the replacement came in/clear plastic bag &amp; taken to recycling center</a:t>
            </a:r>
          </a:p>
          <a:p>
            <a:pPr marL="400050" lvl="1" indent="0">
              <a:buClr>
                <a:srgbClr val="000000"/>
              </a:buClr>
              <a:buNone/>
            </a:pPr>
            <a:endParaRPr lang="en-US" sz="1600" b="0" dirty="0">
              <a:solidFill>
                <a:srgbClr val="000000"/>
              </a:solidFill>
            </a:endParaRPr>
          </a:p>
          <a:p>
            <a:pPr marL="400050" lvl="1" indent="0">
              <a:buNone/>
            </a:pPr>
            <a:endParaRPr lang="en-US" sz="1600"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207063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REFUSE/RECYCLING (cont’d)</a:t>
            </a:r>
          </a:p>
        </p:txBody>
      </p:sp>
      <p:sp>
        <p:nvSpPr>
          <p:cNvPr id="3" name="Content Placeholder 2"/>
          <p:cNvSpPr>
            <a:spLocks noGrp="1"/>
          </p:cNvSpPr>
          <p:nvPr>
            <p:ph idx="1"/>
          </p:nvPr>
        </p:nvSpPr>
        <p:spPr/>
        <p:txBody>
          <a:bodyPr/>
          <a:lstStyle/>
          <a:p>
            <a:pPr marL="0" indent="0">
              <a:buNone/>
            </a:pPr>
            <a:endParaRPr lang="en-US" sz="2000" b="0" dirty="0"/>
          </a:p>
          <a:p>
            <a:r>
              <a:rPr lang="en-US" sz="2000" b="0" dirty="0"/>
              <a:t>Please deliver </a:t>
            </a:r>
            <a:r>
              <a:rPr lang="en-US" sz="2000" b="0" dirty="0">
                <a:solidFill>
                  <a:srgbClr val="FF0000"/>
                </a:solidFill>
              </a:rPr>
              <a:t>large items </a:t>
            </a:r>
            <a:r>
              <a:rPr lang="en-US" sz="2000" b="0" dirty="0"/>
              <a:t>to the recycling center or contact CE for assistance</a:t>
            </a:r>
          </a:p>
          <a:p>
            <a:pPr marL="0" indent="0">
              <a:buNone/>
            </a:pPr>
            <a:endParaRPr lang="en-US" sz="2000" b="0" dirty="0"/>
          </a:p>
          <a:p>
            <a:r>
              <a:rPr lang="en-US" sz="2000" b="0" dirty="0"/>
              <a:t>Normal Operating Hours: 0730-1500, M-W-F,  B1209</a:t>
            </a:r>
          </a:p>
          <a:p>
            <a:endParaRPr lang="en-US" sz="2000" b="0" dirty="0"/>
          </a:p>
          <a:p>
            <a:r>
              <a:rPr lang="en-US" sz="2000" b="0" dirty="0"/>
              <a:t>Recycle used oil, oil filters &amp; empty oil cans at the recycle center</a:t>
            </a:r>
          </a:p>
          <a:p>
            <a:endParaRPr lang="en-US" sz="2000" b="0" dirty="0"/>
          </a:p>
          <a:p>
            <a:r>
              <a:rPr lang="en-US" sz="2000" b="0" dirty="0"/>
              <a:t>Recycle has a commercial shredder and a classified &amp; higher class shredder</a:t>
            </a:r>
          </a:p>
          <a:p>
            <a:pPr lvl="1"/>
            <a:r>
              <a:rPr lang="en-US" sz="1600" b="0" dirty="0"/>
              <a:t>Call for appointment at 878-4232</a:t>
            </a:r>
          </a:p>
          <a:p>
            <a:endParaRPr lang="en-US" sz="2000" b="0" dirty="0"/>
          </a:p>
          <a:p>
            <a:r>
              <a:rPr lang="en-US" sz="2000" b="0" dirty="0">
                <a:solidFill>
                  <a:srgbClr val="FF0000"/>
                </a:solidFill>
              </a:rPr>
              <a:t>NOT recyclable </a:t>
            </a:r>
            <a:r>
              <a:rPr lang="en-US" sz="2000" b="0" dirty="0"/>
              <a:t>- Oil cans, paint buckets, aerosol cans, and other chemical containers</a:t>
            </a:r>
          </a:p>
          <a:p>
            <a:pPr lvl="1"/>
            <a:r>
              <a:rPr lang="en-US" sz="1600" b="0" dirty="0"/>
              <a:t>They should be taken to the </a:t>
            </a:r>
            <a:r>
              <a:rPr lang="en-US" sz="1600" b="0" dirty="0" err="1"/>
              <a:t>Haz</a:t>
            </a:r>
            <a:r>
              <a:rPr lang="en-US" sz="1600" b="0" dirty="0"/>
              <a:t> Waste Storage Facility B 1207/8</a:t>
            </a:r>
          </a:p>
          <a:p>
            <a:pPr lvl="1"/>
            <a:endParaRPr lang="en-US" sz="1600" b="0" dirty="0"/>
          </a:p>
          <a:p>
            <a:pPr marL="400050" lvl="1" indent="0">
              <a:buNone/>
            </a:pPr>
            <a:endParaRPr lang="en-US" sz="1600" b="0" dirty="0"/>
          </a:p>
          <a:p>
            <a:endParaRPr lang="en-US" b="0" u="sng" dirty="0"/>
          </a:p>
          <a:p>
            <a:endParaRPr lang="en-US" dirty="0"/>
          </a:p>
        </p:txBody>
      </p:sp>
    </p:spTree>
    <p:extLst>
      <p:ext uri="{BB962C8B-B14F-4D97-AF65-F5344CB8AC3E}">
        <p14:creationId xmlns:p14="http://schemas.microsoft.com/office/powerpoint/2010/main" val="143901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GROUNDS MAINTENANCE</a:t>
            </a:r>
          </a:p>
        </p:txBody>
      </p:sp>
      <p:sp>
        <p:nvSpPr>
          <p:cNvPr id="3" name="Content Placeholder 2"/>
          <p:cNvSpPr>
            <a:spLocks noGrp="1"/>
          </p:cNvSpPr>
          <p:nvPr>
            <p:ph idx="1"/>
          </p:nvPr>
        </p:nvSpPr>
        <p:spPr>
          <a:xfrm>
            <a:off x="259152" y="1289785"/>
            <a:ext cx="10819525" cy="5123047"/>
          </a:xfrm>
        </p:spPr>
        <p:txBody>
          <a:bodyPr>
            <a:normAutofit/>
          </a:bodyPr>
          <a:lstStyle/>
          <a:p>
            <a:r>
              <a:rPr lang="en-US" b="0" dirty="0"/>
              <a:t>COR Janice McGhee, 757-298-0865, </a:t>
            </a:r>
            <a:r>
              <a:rPr lang="en-US" b="0" dirty="0">
                <a:hlinkClick r:id="rId3"/>
              </a:rPr>
              <a:t>janice.mcghee@us.af.mil</a:t>
            </a:r>
            <a:endParaRPr lang="en-US" b="0" dirty="0"/>
          </a:p>
          <a:p>
            <a:r>
              <a:rPr lang="en-US" b="0" dirty="0"/>
              <a:t>Alternate – Mike Johnson, 826-3625, </a:t>
            </a:r>
            <a:r>
              <a:rPr lang="en-US" b="0" dirty="0">
                <a:hlinkClick r:id="rId4"/>
              </a:rPr>
              <a:t>michael.johnson.419@us.af.mil</a:t>
            </a:r>
            <a:r>
              <a:rPr lang="en-US" b="0" dirty="0"/>
              <a:t> </a:t>
            </a:r>
            <a:endParaRPr lang="en-US" b="0" dirty="0">
              <a:solidFill>
                <a:schemeClr val="tx2"/>
              </a:solidFill>
            </a:endParaRPr>
          </a:p>
          <a:p>
            <a:r>
              <a:rPr lang="en-US" b="0" dirty="0"/>
              <a:t>Lawn maintenance</a:t>
            </a:r>
          </a:p>
          <a:p>
            <a:pPr marL="0" indent="0">
              <a:buNone/>
            </a:pPr>
            <a:endParaRPr lang="en-US" b="0" dirty="0"/>
          </a:p>
          <a:p>
            <a:pPr lvl="1"/>
            <a:r>
              <a:rPr lang="en-US" b="0" dirty="0"/>
              <a:t>Vegetation height maintained varies</a:t>
            </a:r>
          </a:p>
          <a:p>
            <a:pPr lvl="2"/>
            <a:r>
              <a:rPr lang="en-US" b="0" dirty="0"/>
              <a:t>Improved Grounds – 2”-4” (includes edging/trimming)</a:t>
            </a:r>
          </a:p>
          <a:p>
            <a:pPr lvl="2"/>
            <a:r>
              <a:rPr lang="en-US" b="0" dirty="0"/>
              <a:t>Semi-improved Grounds (Non-Airfield) – 4”-10”</a:t>
            </a:r>
          </a:p>
          <a:p>
            <a:pPr lvl="2"/>
            <a:r>
              <a:rPr lang="en-US" b="0" dirty="0"/>
              <a:t>BASH Area – 7”-14”</a:t>
            </a:r>
          </a:p>
          <a:p>
            <a:pPr marL="0" indent="0">
              <a:buNone/>
            </a:pPr>
            <a:endParaRPr lang="en-US" b="0" dirty="0"/>
          </a:p>
          <a:p>
            <a:r>
              <a:rPr lang="en-US" b="0" dirty="0"/>
              <a:t>Growing Season is March-October</a:t>
            </a:r>
          </a:p>
          <a:p>
            <a:r>
              <a:rPr lang="en-US" b="0" dirty="0"/>
              <a:t>Facility managers are responsible for maintaining vegetative beds, shrubs, weeding, mulching, and pruning within 50 feet of their facilities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38275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CONTRACTS</a:t>
            </a:r>
            <a:br>
              <a:rPr lang="en-US" dirty="0"/>
            </a:br>
            <a:r>
              <a:rPr lang="en-US" sz="3200" dirty="0"/>
              <a:t>( Railroad, Elevator, Crane and Hoist Services)</a:t>
            </a:r>
          </a:p>
        </p:txBody>
      </p:sp>
      <p:sp>
        <p:nvSpPr>
          <p:cNvPr id="3" name="Content Placeholder 2"/>
          <p:cNvSpPr>
            <a:spLocks noGrp="1"/>
          </p:cNvSpPr>
          <p:nvPr>
            <p:ph idx="1"/>
          </p:nvPr>
        </p:nvSpPr>
        <p:spPr>
          <a:xfrm>
            <a:off x="184150" y="1066801"/>
            <a:ext cx="11811115" cy="5624944"/>
          </a:xfrm>
        </p:spPr>
        <p:txBody>
          <a:bodyPr/>
          <a:lstStyle/>
          <a:p>
            <a:r>
              <a:rPr lang="en-US" sz="1600" u="sng" dirty="0"/>
              <a:t>Railroad Services – </a:t>
            </a:r>
          </a:p>
          <a:p>
            <a:r>
              <a:rPr lang="en-US" sz="1600" b="0" dirty="0"/>
              <a:t>Primary: Aviance Jenkins, 878-7385, </a:t>
            </a:r>
            <a:r>
              <a:rPr lang="en-US" sz="1600" b="0" dirty="0">
                <a:hlinkClick r:id="rId3"/>
              </a:rPr>
              <a:t>aviance.jenkins@us.af.mil</a:t>
            </a:r>
            <a:r>
              <a:rPr lang="en-US" sz="1600" b="0" dirty="0"/>
              <a:t> </a:t>
            </a:r>
            <a:endParaRPr lang="en-US" sz="1600" b="0" u="sng" dirty="0"/>
          </a:p>
          <a:p>
            <a:r>
              <a:rPr lang="en-US" sz="1600" b="0" dirty="0"/>
              <a:t>Alternate: 	</a:t>
            </a:r>
            <a:endParaRPr lang="en-US" sz="1600" dirty="0"/>
          </a:p>
          <a:p>
            <a:pPr lvl="1"/>
            <a:r>
              <a:rPr lang="en-US" sz="1600" b="0" dirty="0">
                <a:solidFill>
                  <a:srgbClr val="FF0000"/>
                </a:solidFill>
              </a:rPr>
              <a:t>Maintains</a:t>
            </a:r>
            <a:r>
              <a:rPr lang="en-US" sz="1600" b="0" dirty="0"/>
              <a:t> all tracks and crossing signals</a:t>
            </a:r>
          </a:p>
          <a:p>
            <a:pPr lvl="1"/>
            <a:r>
              <a:rPr lang="en-US" sz="1600" b="0" dirty="0"/>
              <a:t>Pesticides application on tracks</a:t>
            </a:r>
          </a:p>
          <a:p>
            <a:endParaRPr lang="en-US" sz="1600" u="sng" dirty="0"/>
          </a:p>
          <a:p>
            <a:r>
              <a:rPr lang="en-US" sz="1600" u="sng" dirty="0"/>
              <a:t>Elevator Services – </a:t>
            </a:r>
          </a:p>
          <a:p>
            <a:r>
              <a:rPr lang="en-US" sz="1600" b="0" dirty="0"/>
              <a:t>Primary: Janice McGhee, 757-298-0865 - </a:t>
            </a:r>
            <a:r>
              <a:rPr lang="en-US" sz="1600" b="0" dirty="0">
                <a:hlinkClick r:id="rId4"/>
              </a:rPr>
              <a:t>janice.mcghee@us.af.mil</a:t>
            </a:r>
            <a:endParaRPr lang="en-US" sz="1600" b="0" dirty="0"/>
          </a:p>
          <a:p>
            <a:r>
              <a:rPr lang="en-US" sz="1600" b="0" dirty="0"/>
              <a:t>Alt: Aviance Jenkins, 878-7385, </a:t>
            </a:r>
            <a:r>
              <a:rPr lang="en-US" sz="1600" b="0" dirty="0">
                <a:hlinkClick r:id="rId3"/>
              </a:rPr>
              <a:t>aviance.jenkins@us.af.mil</a:t>
            </a:r>
            <a:r>
              <a:rPr lang="en-US" sz="1600" b="0" dirty="0"/>
              <a:t> </a:t>
            </a:r>
            <a:endParaRPr lang="en-US" sz="1600" u="sng" dirty="0"/>
          </a:p>
          <a:p>
            <a:pPr lvl="1"/>
            <a:r>
              <a:rPr lang="en-US" sz="1600" b="0" dirty="0">
                <a:solidFill>
                  <a:srgbClr val="FF0000"/>
                </a:solidFill>
              </a:rPr>
              <a:t>Maintenance </a:t>
            </a:r>
            <a:r>
              <a:rPr lang="en-US" sz="1600" b="0" dirty="0"/>
              <a:t>of the elevators on post</a:t>
            </a:r>
          </a:p>
          <a:p>
            <a:pPr lvl="1"/>
            <a:r>
              <a:rPr lang="en-US" sz="1600" b="0" dirty="0"/>
              <a:t>Executes </a:t>
            </a:r>
            <a:r>
              <a:rPr lang="en-US" sz="1600" b="0" dirty="0">
                <a:solidFill>
                  <a:srgbClr val="FF0000"/>
                </a:solidFill>
              </a:rPr>
              <a:t>annual inspection </a:t>
            </a:r>
            <a:r>
              <a:rPr lang="en-US" sz="1600" b="0" dirty="0"/>
              <a:t>and certification </a:t>
            </a:r>
          </a:p>
          <a:p>
            <a:pPr lvl="1"/>
            <a:r>
              <a:rPr lang="en-US" sz="1600" b="0" u="sng" dirty="0"/>
              <a:t>Note</a:t>
            </a:r>
            <a:r>
              <a:rPr lang="en-US" sz="1600" b="0" dirty="0"/>
              <a:t>:  if </a:t>
            </a:r>
            <a:r>
              <a:rPr lang="en-US" sz="1600" b="0" dirty="0">
                <a:solidFill>
                  <a:srgbClr val="FF0000"/>
                </a:solidFill>
              </a:rPr>
              <a:t>entrapment </a:t>
            </a:r>
            <a:r>
              <a:rPr lang="en-US" sz="1600" b="0" dirty="0"/>
              <a:t>occurs in an elevator </a:t>
            </a:r>
            <a:r>
              <a:rPr lang="en-US" sz="1600" u="sng" dirty="0">
                <a:solidFill>
                  <a:srgbClr val="FF0000"/>
                </a:solidFill>
              </a:rPr>
              <a:t>call 9-1-1</a:t>
            </a:r>
          </a:p>
          <a:p>
            <a:endParaRPr lang="en-US" sz="1600" u="sng" dirty="0"/>
          </a:p>
          <a:p>
            <a:r>
              <a:rPr lang="en-US" sz="1600" u="sng" dirty="0"/>
              <a:t>Crane and Hoist Services – </a:t>
            </a:r>
          </a:p>
          <a:p>
            <a:r>
              <a:rPr lang="en-US" sz="1600" b="0" dirty="0"/>
              <a:t>Primary: Janice McGhee, 757-298-0865 - </a:t>
            </a:r>
            <a:r>
              <a:rPr lang="en-US" sz="1600" b="0" dirty="0">
                <a:hlinkClick r:id="rId4"/>
              </a:rPr>
              <a:t>janice.mcghee@us.af.mil</a:t>
            </a:r>
            <a:endParaRPr lang="en-US" sz="1600" b="0" dirty="0"/>
          </a:p>
          <a:p>
            <a:r>
              <a:rPr lang="en-US" sz="1600" b="0" dirty="0"/>
              <a:t>Alt: </a:t>
            </a:r>
          </a:p>
          <a:p>
            <a:r>
              <a:rPr lang="en-US" sz="1600" b="0" dirty="0">
                <a:solidFill>
                  <a:srgbClr val="FF0000"/>
                </a:solidFill>
              </a:rPr>
              <a:t>Maintains</a:t>
            </a:r>
            <a:r>
              <a:rPr lang="en-US" sz="1600" b="0" dirty="0"/>
              <a:t> all Cranes and Hoists with exception of the </a:t>
            </a:r>
            <a:r>
              <a:rPr lang="en-US" sz="1600" b="0" dirty="0" err="1"/>
              <a:t>Hagglund</a:t>
            </a:r>
            <a:r>
              <a:rPr lang="en-US" sz="1600" b="0" dirty="0"/>
              <a:t> Crane at the Army Transportation School</a:t>
            </a:r>
          </a:p>
          <a:p>
            <a:pPr lvl="1"/>
            <a:r>
              <a:rPr lang="en-US" sz="1600" b="0" dirty="0"/>
              <a:t>Execute </a:t>
            </a:r>
            <a:r>
              <a:rPr lang="en-US" sz="1600" b="0" dirty="0">
                <a:solidFill>
                  <a:srgbClr val="FF0000"/>
                </a:solidFill>
              </a:rPr>
              <a:t>routine inspection </a:t>
            </a:r>
            <a:r>
              <a:rPr lang="en-US" sz="1600" b="0" dirty="0"/>
              <a:t>and certification</a:t>
            </a:r>
          </a:p>
          <a:p>
            <a:endParaRPr lang="en-US" sz="1600" b="0" dirty="0">
              <a:solidFill>
                <a:srgbClr val="FF0000"/>
              </a:solidFill>
            </a:endParaRPr>
          </a:p>
        </p:txBody>
      </p:sp>
    </p:spTree>
    <p:extLst>
      <p:ext uri="{BB962C8B-B14F-4D97-AF65-F5344CB8AC3E}">
        <p14:creationId xmlns:p14="http://schemas.microsoft.com/office/powerpoint/2010/main" val="417489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REQUESTS</a:t>
            </a:r>
          </a:p>
        </p:txBody>
      </p:sp>
      <p:sp>
        <p:nvSpPr>
          <p:cNvPr id="3" name="Content Placeholder 2"/>
          <p:cNvSpPr>
            <a:spLocks noGrp="1"/>
          </p:cNvSpPr>
          <p:nvPr>
            <p:ph idx="1"/>
          </p:nvPr>
        </p:nvSpPr>
        <p:spPr/>
        <p:txBody>
          <a:bodyPr/>
          <a:lstStyle/>
          <a:p>
            <a:pPr marL="0" indent="0">
              <a:buNone/>
            </a:pPr>
            <a:endParaRPr lang="en-US" dirty="0"/>
          </a:p>
          <a:p>
            <a:pPr lvl="1"/>
            <a:r>
              <a:rPr lang="en-US" b="0" dirty="0">
                <a:solidFill>
                  <a:srgbClr val="FF0000"/>
                </a:solidFill>
              </a:rPr>
              <a:t>Minor construction, major maintenance/repair or new work </a:t>
            </a:r>
            <a:r>
              <a:rPr lang="en-US" b="0" dirty="0"/>
              <a:t>that requires detailed planning or modification of facility</a:t>
            </a:r>
          </a:p>
          <a:p>
            <a:pPr lvl="2"/>
            <a:r>
              <a:rPr lang="en-US" b="0" dirty="0"/>
              <a:t>Definition of these categories is not always intuitive</a:t>
            </a:r>
          </a:p>
          <a:p>
            <a:pPr marL="803275" lvl="2" indent="0">
              <a:buNone/>
            </a:pPr>
            <a:endParaRPr lang="en-US" b="0" dirty="0"/>
          </a:p>
          <a:p>
            <a:pPr lvl="1"/>
            <a:r>
              <a:rPr lang="en-US" b="0" dirty="0">
                <a:solidFill>
                  <a:srgbClr val="FF0000"/>
                </a:solidFill>
              </a:rPr>
              <a:t>Facility Manager </a:t>
            </a:r>
            <a:r>
              <a:rPr lang="en-US" b="0" dirty="0"/>
              <a:t>is the only one authorized to submit Project Requests</a:t>
            </a:r>
          </a:p>
          <a:p>
            <a:pPr marL="400050" lvl="1" indent="0">
              <a:buNone/>
            </a:pPr>
            <a:endParaRPr lang="en-US" dirty="0"/>
          </a:p>
          <a:p>
            <a:pPr lvl="1"/>
            <a:r>
              <a:rPr lang="en-US" b="0" dirty="0"/>
              <a:t>Initiates Work Orders, Projects, or Contract by Requester with Technical Approval</a:t>
            </a:r>
            <a:endParaRPr lang="en-US" dirty="0"/>
          </a:p>
          <a:p>
            <a:pPr marL="400050" lvl="1" indent="0">
              <a:buNone/>
            </a:pPr>
            <a:endParaRPr lang="en-US" dirty="0"/>
          </a:p>
          <a:p>
            <a:pPr lvl="1"/>
            <a:r>
              <a:rPr lang="en-US" b="0" dirty="0"/>
              <a:t>It is extremely beneficial to have your organization’s Top 10 Priorities ready to provide to CES when requested</a:t>
            </a:r>
          </a:p>
          <a:p>
            <a:pPr lvl="1"/>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93508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REQUEST CATEGORIES</a:t>
            </a:r>
          </a:p>
        </p:txBody>
      </p:sp>
      <p:sp>
        <p:nvSpPr>
          <p:cNvPr id="3" name="Content Placeholder 2"/>
          <p:cNvSpPr>
            <a:spLocks noGrp="1"/>
          </p:cNvSpPr>
          <p:nvPr>
            <p:ph idx="1"/>
          </p:nvPr>
        </p:nvSpPr>
        <p:spPr/>
        <p:txBody>
          <a:bodyPr/>
          <a:lstStyle/>
          <a:p>
            <a:r>
              <a:rPr lang="en-US" dirty="0"/>
              <a:t>Facility Projects</a:t>
            </a:r>
          </a:p>
          <a:p>
            <a:pPr lvl="1"/>
            <a:r>
              <a:rPr lang="en-US" b="0" dirty="0"/>
              <a:t>FM must submit a request through NexGen</a:t>
            </a:r>
          </a:p>
          <a:p>
            <a:pPr lvl="1"/>
            <a:r>
              <a:rPr lang="en-US" b="0" dirty="0">
                <a:solidFill>
                  <a:srgbClr val="FF0000"/>
                </a:solidFill>
              </a:rPr>
              <a:t>Project-oriented work such as modifications, total replacements and new work that are beyond the Service Request criteria </a:t>
            </a:r>
          </a:p>
          <a:p>
            <a:pPr lvl="1"/>
            <a:r>
              <a:rPr lang="en-US" b="0" dirty="0"/>
              <a:t>Facility Projects can vary significantly in nature and scope and may involve multiple crafts and locations </a:t>
            </a:r>
          </a:p>
          <a:p>
            <a:pPr lvl="1"/>
            <a:r>
              <a:rPr lang="en-US" b="0" dirty="0"/>
              <a:t>Significant investment of time, labor, or money</a:t>
            </a:r>
          </a:p>
          <a:p>
            <a:pPr lvl="1"/>
            <a:r>
              <a:rPr lang="en-US" b="0" dirty="0"/>
              <a:t>Accomplished through various contracts (see Engineering Project Contracting Avenues slide)</a:t>
            </a:r>
          </a:p>
          <a:p>
            <a:pPr lvl="2"/>
            <a:endParaRPr lang="en-US" sz="2600" b="0" dirty="0"/>
          </a:p>
          <a:p>
            <a:r>
              <a:rPr lang="en-US" dirty="0"/>
              <a:t>Contract by Requester</a:t>
            </a:r>
          </a:p>
          <a:p>
            <a:pPr lvl="1"/>
            <a:r>
              <a:rPr lang="en-US" b="0" dirty="0">
                <a:solidFill>
                  <a:srgbClr val="FF0000"/>
                </a:solidFill>
              </a:rPr>
              <a:t>Facility Managers must also submit Project Requests to accomplish work themselves</a:t>
            </a:r>
          </a:p>
          <a:p>
            <a:pPr lvl="1"/>
            <a:r>
              <a:rPr lang="en-US" b="0" dirty="0"/>
              <a:t>Contract by requester or Self Help</a:t>
            </a:r>
          </a:p>
          <a:p>
            <a:pPr lvl="1"/>
            <a:r>
              <a:rPr lang="en-US" b="0" dirty="0"/>
              <a:t>These requests require Technical Approval by CES</a:t>
            </a:r>
          </a:p>
          <a:p>
            <a:pPr lvl="1"/>
            <a:r>
              <a:rPr lang="en-US" b="0" dirty="0"/>
              <a:t>Customer GPC used to accomplish work</a:t>
            </a:r>
          </a:p>
          <a:p>
            <a:pPr marL="1371600" lvl="3" indent="0">
              <a:buNone/>
            </a:pPr>
            <a:endParaRPr lang="en-US" sz="2200" b="0" dirty="0">
              <a:solidFill>
                <a:schemeClr val="tx1"/>
              </a:solidFill>
            </a:endParaRPr>
          </a:p>
          <a:p>
            <a:pPr marL="1371600" lvl="3" indent="0">
              <a:buNone/>
            </a:pPr>
            <a:endParaRPr lang="en-US" sz="2200" dirty="0">
              <a:solidFill>
                <a:schemeClr val="tx1"/>
              </a:solidFill>
            </a:endParaRPr>
          </a:p>
          <a:p>
            <a:endParaRPr lang="en-US" dirty="0"/>
          </a:p>
        </p:txBody>
      </p:sp>
    </p:spTree>
    <p:extLst>
      <p:ext uri="{BB962C8B-B14F-4D97-AF65-F5344CB8AC3E}">
        <p14:creationId xmlns:p14="http://schemas.microsoft.com/office/powerpoint/2010/main" val="1744300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40365" y="59267"/>
            <a:ext cx="9672799" cy="1320800"/>
          </a:xfrm>
        </p:spPr>
        <p:txBody>
          <a:bodyPr>
            <a:normAutofit/>
          </a:bodyPr>
          <a:lstStyle/>
          <a:p>
            <a:r>
              <a:rPr lang="en-US" dirty="0"/>
              <a:t>WORK REQUEST MANAGEMENT</a:t>
            </a:r>
            <a:br>
              <a:rPr lang="en-US" dirty="0"/>
            </a:br>
            <a:r>
              <a:rPr lang="en-US" dirty="0"/>
              <a:t>(Project Requests)</a:t>
            </a:r>
          </a:p>
        </p:txBody>
      </p:sp>
      <p:sp>
        <p:nvSpPr>
          <p:cNvPr id="3" name="Content Placeholder 2"/>
          <p:cNvSpPr>
            <a:spLocks noGrp="1"/>
          </p:cNvSpPr>
          <p:nvPr>
            <p:ph idx="1"/>
          </p:nvPr>
        </p:nvSpPr>
        <p:spPr/>
        <p:txBody>
          <a:bodyPr/>
          <a:lstStyle/>
          <a:p>
            <a:r>
              <a:rPr lang="en-US" dirty="0"/>
              <a:t>Submit in NexGen</a:t>
            </a:r>
          </a:p>
          <a:p>
            <a:endParaRPr lang="en-US" dirty="0"/>
          </a:p>
          <a:p>
            <a:pPr marL="0" indent="0">
              <a:buNone/>
            </a:pPr>
            <a:endParaRPr lang="en-US" dirty="0"/>
          </a:p>
          <a:p>
            <a:r>
              <a:rPr lang="en-US" dirty="0"/>
              <a:t>Provide detailed Description &amp; Justification</a:t>
            </a:r>
          </a:p>
          <a:p>
            <a:pPr marL="0" indent="0">
              <a:buNone/>
            </a:pPr>
            <a:endParaRPr lang="en-US" dirty="0"/>
          </a:p>
          <a:p>
            <a:pPr lvl="1"/>
            <a:r>
              <a:rPr lang="en-US" b="0" dirty="0"/>
              <a:t>Attach any pertinent safety write-ups, photos, area maps, drawings, designs, sketches </a:t>
            </a:r>
          </a:p>
          <a:p>
            <a:pPr marL="400050" lvl="1" indent="0">
              <a:buNone/>
            </a:pPr>
            <a:endParaRPr lang="en-US" b="0" dirty="0"/>
          </a:p>
          <a:p>
            <a:pPr lvl="1"/>
            <a:r>
              <a:rPr lang="en-US" b="0" u="sng" dirty="0"/>
              <a:t>Vague or incomplete requests will be rejected</a:t>
            </a: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99510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733D CIVIL ENGINEER SQUADRON</a:t>
            </a:r>
            <a:endParaRPr lang="en-US" sz="3600" dirty="0"/>
          </a:p>
        </p:txBody>
      </p:sp>
      <p:graphicFrame>
        <p:nvGraphicFramePr>
          <p:cNvPr id="4" name="Content Placeholder 3"/>
          <p:cNvGraphicFramePr>
            <a:graphicFrameLocks noGrp="1" noChangeAspect="1"/>
          </p:cNvGraphicFramePr>
          <p:nvPr>
            <p:ph idx="1"/>
          </p:nvPr>
        </p:nvGraphicFramePr>
        <p:xfrm>
          <a:off x="187325" y="1482725"/>
          <a:ext cx="11817350" cy="4645025"/>
        </p:xfrm>
        <a:graphic>
          <a:graphicData uri="http://schemas.openxmlformats.org/presentationml/2006/ole">
            <mc:AlternateContent xmlns:mc="http://schemas.openxmlformats.org/markup-compatibility/2006">
              <mc:Choice xmlns:v="urn:schemas-microsoft-com:vml" Requires="v">
                <p:oleObj name="Organization Chart" r:id="rId3" imgW="3651120" imgH="1434960" progId="OrgPlusWOPX.4">
                  <p:embed followColorScheme="full"/>
                </p:oleObj>
              </mc:Choice>
              <mc:Fallback>
                <p:oleObj name="Organization Chart" r:id="rId3" imgW="3651120" imgH="1434960" progId="OrgPlusWOPX.4">
                  <p:embed followColorScheme="full"/>
                  <p:pic>
                    <p:nvPicPr>
                      <p:cNvPr id="4" name="Content Placeholder 3"/>
                      <p:cNvPicPr/>
                      <p:nvPr/>
                    </p:nvPicPr>
                    <p:blipFill>
                      <a:blip r:embed="rId4"/>
                      <a:stretch>
                        <a:fillRect/>
                      </a:stretch>
                    </p:blipFill>
                    <p:spPr>
                      <a:xfrm>
                        <a:off x="187325" y="1482725"/>
                        <a:ext cx="11817350" cy="4645025"/>
                      </a:xfrm>
                      <a:prstGeom prst="rect">
                        <a:avLst/>
                      </a:prstGeom>
                    </p:spPr>
                  </p:pic>
                </p:oleObj>
              </mc:Fallback>
            </mc:AlternateContent>
          </a:graphicData>
        </a:graphic>
      </p:graphicFrame>
    </p:spTree>
    <p:extLst>
      <p:ext uri="{BB962C8B-B14F-4D97-AF65-F5344CB8AC3E}">
        <p14:creationId xmlns:p14="http://schemas.microsoft.com/office/powerpoint/2010/main" val="428390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REQUEST PROCESS</a:t>
            </a:r>
          </a:p>
        </p:txBody>
      </p:sp>
      <p:sp>
        <p:nvSpPr>
          <p:cNvPr id="3" name="Content Placeholder 2"/>
          <p:cNvSpPr>
            <a:spLocks noGrp="1"/>
          </p:cNvSpPr>
          <p:nvPr>
            <p:ph idx="1"/>
          </p:nvPr>
        </p:nvSpPr>
        <p:spPr/>
        <p:txBody>
          <a:bodyPr/>
          <a:lstStyle/>
          <a:p>
            <a:endParaRPr lang="en-US" b="0" dirty="0"/>
          </a:p>
          <a:p>
            <a:pPr lvl="1"/>
            <a:r>
              <a:rPr lang="en-US" b="0" dirty="0"/>
              <a:t>Projects may be reviewed by all CES Flights…Operations, Engineering, Real Property, Environmental, Fire Department</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grpSp>
        <p:nvGrpSpPr>
          <p:cNvPr id="17" name="Group 16"/>
          <p:cNvGrpSpPr/>
          <p:nvPr/>
        </p:nvGrpSpPr>
        <p:grpSpPr>
          <a:xfrm>
            <a:off x="609600" y="3757016"/>
            <a:ext cx="10732483" cy="1410276"/>
            <a:chOff x="835752" y="5624511"/>
            <a:chExt cx="10732483" cy="1410276"/>
          </a:xfrm>
        </p:grpSpPr>
        <p:pic>
          <p:nvPicPr>
            <p:cNvPr id="7" name="Picture 4" descr="bs00135_"/>
            <p:cNvPicPr>
              <a:picLocks noChangeAspect="1" noChangeArrowheads="1"/>
            </p:cNvPicPr>
            <p:nvPr/>
          </p:nvPicPr>
          <p:blipFill>
            <a:blip r:embed="rId3" cstate="print"/>
            <a:srcRect/>
            <a:stretch>
              <a:fillRect/>
            </a:stretch>
          </p:blipFill>
          <p:spPr bwMode="auto">
            <a:xfrm>
              <a:off x="1026554" y="6225162"/>
              <a:ext cx="1265238" cy="809625"/>
            </a:xfrm>
            <a:prstGeom prst="rect">
              <a:avLst/>
            </a:prstGeom>
            <a:noFill/>
            <a:ln w="9525">
              <a:noFill/>
              <a:miter lim="800000"/>
              <a:headEnd/>
              <a:tailEnd/>
            </a:ln>
          </p:spPr>
        </p:pic>
        <p:pic>
          <p:nvPicPr>
            <p:cNvPr id="8" name="Picture 5" descr="pe00640_"/>
            <p:cNvPicPr>
              <a:picLocks noChangeAspect="1" noChangeArrowheads="1"/>
            </p:cNvPicPr>
            <p:nvPr/>
          </p:nvPicPr>
          <p:blipFill>
            <a:blip r:embed="rId4" cstate="print"/>
            <a:srcRect/>
            <a:stretch>
              <a:fillRect/>
            </a:stretch>
          </p:blipFill>
          <p:spPr bwMode="auto">
            <a:xfrm>
              <a:off x="4099142" y="6115623"/>
              <a:ext cx="1308100" cy="682625"/>
            </a:xfrm>
            <a:prstGeom prst="rect">
              <a:avLst/>
            </a:prstGeom>
            <a:noFill/>
            <a:ln w="9525">
              <a:noFill/>
              <a:miter lim="800000"/>
              <a:headEnd/>
              <a:tailEnd/>
            </a:ln>
          </p:spPr>
        </p:pic>
        <p:pic>
          <p:nvPicPr>
            <p:cNvPr id="9" name="Picture 6" descr="pe03453_"/>
            <p:cNvPicPr>
              <a:picLocks noChangeAspect="1" noChangeArrowheads="1"/>
            </p:cNvPicPr>
            <p:nvPr/>
          </p:nvPicPr>
          <p:blipFill>
            <a:blip r:embed="rId5" cstate="print"/>
            <a:srcRect/>
            <a:stretch>
              <a:fillRect/>
            </a:stretch>
          </p:blipFill>
          <p:spPr bwMode="auto">
            <a:xfrm>
              <a:off x="10288710" y="5964238"/>
              <a:ext cx="1238250" cy="741362"/>
            </a:xfrm>
            <a:prstGeom prst="rect">
              <a:avLst/>
            </a:prstGeom>
            <a:noFill/>
            <a:ln w="9525">
              <a:noFill/>
              <a:miter lim="800000"/>
              <a:headEnd/>
              <a:tailEnd/>
            </a:ln>
          </p:spPr>
        </p:pic>
        <p:sp>
          <p:nvSpPr>
            <p:cNvPr id="10" name="Line 8"/>
            <p:cNvSpPr>
              <a:spLocks noChangeShapeType="1"/>
            </p:cNvSpPr>
            <p:nvPr/>
          </p:nvSpPr>
          <p:spPr bwMode="auto">
            <a:xfrm rot="1169444" flipV="1">
              <a:off x="2597413" y="6049962"/>
              <a:ext cx="1141412" cy="403225"/>
            </a:xfrm>
            <a:prstGeom prst="line">
              <a:avLst/>
            </a:prstGeom>
            <a:noFill/>
            <a:ln w="28575">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Line 9"/>
            <p:cNvSpPr>
              <a:spLocks noChangeShapeType="1"/>
            </p:cNvSpPr>
            <p:nvPr/>
          </p:nvSpPr>
          <p:spPr bwMode="auto">
            <a:xfrm rot="1169444" flipV="1">
              <a:off x="5742250" y="6095999"/>
              <a:ext cx="1065213" cy="361950"/>
            </a:xfrm>
            <a:prstGeom prst="line">
              <a:avLst/>
            </a:prstGeom>
            <a:noFill/>
            <a:ln w="28575">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 Box 10"/>
            <p:cNvSpPr txBox="1">
              <a:spLocks noChangeArrowheads="1"/>
            </p:cNvSpPr>
            <p:nvPr/>
          </p:nvSpPr>
          <p:spPr bwMode="auto">
            <a:xfrm>
              <a:off x="835752" y="5640387"/>
              <a:ext cx="1828800" cy="58477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
                  <a:srgbClr val="0033CC"/>
                </a:buClr>
                <a:buSzTx/>
                <a:buFont typeface="Monotype Sorts"/>
                <a:buNone/>
                <a:tabLst/>
                <a:defRPr/>
              </a:pPr>
              <a:r>
                <a:rPr kumimoji="0" lang="en-US" sz="1600" b="1" i="0" u="none" strike="noStrike" kern="1200" cap="none" spc="0" normalizeH="0" baseline="0" noProof="0" dirty="0">
                  <a:ln>
                    <a:noFill/>
                  </a:ln>
                  <a:solidFill>
                    <a:srgbClr val="C00000"/>
                  </a:solidFill>
                  <a:effectLst/>
                  <a:uLnTx/>
                  <a:uFillTx/>
                  <a:latin typeface="Arial"/>
                  <a:ea typeface="+mn-ea"/>
                  <a:cs typeface="+mn-cs"/>
                </a:rPr>
                <a:t>Submit </a:t>
              </a:r>
              <a:r>
                <a:rPr lang="en-US" sz="1600" b="1" dirty="0">
                  <a:solidFill>
                    <a:srgbClr val="C00000"/>
                  </a:solidFill>
                  <a:latin typeface="Arial"/>
                </a:rPr>
                <a:t>Project Request </a:t>
              </a:r>
              <a:endParaRPr kumimoji="0" lang="en-US" sz="1600" b="1" i="0" u="none" strike="noStrike" kern="1200" cap="none" spc="0" normalizeH="0" baseline="0" noProof="0" dirty="0">
                <a:ln>
                  <a:noFill/>
                </a:ln>
                <a:solidFill>
                  <a:srgbClr val="C00000"/>
                </a:solidFill>
                <a:effectLst/>
                <a:uLnTx/>
                <a:uFillTx/>
                <a:latin typeface="Arial"/>
                <a:ea typeface="+mn-ea"/>
                <a:cs typeface="+mn-cs"/>
              </a:endParaRPr>
            </a:p>
          </p:txBody>
        </p:sp>
        <p:sp>
          <p:nvSpPr>
            <p:cNvPr id="13" name="Text Box 11"/>
            <p:cNvSpPr txBox="1">
              <a:spLocks noChangeArrowheads="1"/>
            </p:cNvSpPr>
            <p:nvPr/>
          </p:nvSpPr>
          <p:spPr bwMode="auto">
            <a:xfrm>
              <a:off x="3676254" y="5624512"/>
              <a:ext cx="2057400" cy="58477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
                  <a:srgbClr val="0033CC"/>
                </a:buClr>
                <a:buSzTx/>
                <a:buFont typeface="Monotype Sorts"/>
                <a:buNone/>
                <a:tabLst/>
                <a:defRPr/>
              </a:pPr>
              <a:r>
                <a:rPr kumimoji="0" lang="en-US" sz="1600" b="1" i="0" u="none" strike="noStrike" kern="1200" cap="none" spc="0" normalizeH="0" baseline="0" noProof="0" dirty="0">
                  <a:ln>
                    <a:noFill/>
                  </a:ln>
                  <a:solidFill>
                    <a:srgbClr val="0000FF"/>
                  </a:solidFill>
                  <a:effectLst/>
                  <a:uLnTx/>
                  <a:uFillTx/>
                  <a:latin typeface="Arial"/>
                  <a:ea typeface="+mn-ea"/>
                  <a:cs typeface="+mn-cs"/>
                </a:rPr>
                <a:t>Reviews &amp; Assignment</a:t>
              </a:r>
            </a:p>
          </p:txBody>
        </p:sp>
        <p:sp>
          <p:nvSpPr>
            <p:cNvPr id="14" name="Text Box 12"/>
            <p:cNvSpPr txBox="1">
              <a:spLocks noChangeArrowheads="1"/>
            </p:cNvSpPr>
            <p:nvPr/>
          </p:nvSpPr>
          <p:spPr bwMode="auto">
            <a:xfrm>
              <a:off x="10245848" y="5668963"/>
              <a:ext cx="1322387" cy="338137"/>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
                  <a:srgbClr val="0033CC"/>
                </a:buClr>
                <a:buSzTx/>
                <a:buFont typeface="Monotype Sorts"/>
                <a:buNone/>
                <a:tabLst/>
                <a:defRPr/>
              </a:pPr>
              <a:r>
                <a:rPr kumimoji="0" lang="en-US" sz="1600" b="1" i="0" u="none" strike="noStrike" kern="1200" cap="none" spc="0" normalizeH="0" baseline="0" noProof="0" dirty="0">
                  <a:ln>
                    <a:noFill/>
                  </a:ln>
                  <a:solidFill>
                    <a:srgbClr val="66FF33"/>
                  </a:solidFill>
                  <a:effectLst/>
                  <a:uLnTx/>
                  <a:uFillTx/>
                  <a:latin typeface="Arial"/>
                  <a:ea typeface="+mn-ea"/>
                  <a:cs typeface="+mn-cs"/>
                </a:rPr>
                <a:t>Begin Work</a:t>
              </a:r>
            </a:p>
          </p:txBody>
        </p:sp>
        <p:sp>
          <p:nvSpPr>
            <p:cNvPr id="15" name="Line 9"/>
            <p:cNvSpPr>
              <a:spLocks noChangeShapeType="1"/>
            </p:cNvSpPr>
            <p:nvPr/>
          </p:nvSpPr>
          <p:spPr bwMode="auto">
            <a:xfrm rot="1169444" flipV="1">
              <a:off x="9045468" y="6147740"/>
              <a:ext cx="1065213" cy="361950"/>
            </a:xfrm>
            <a:prstGeom prst="line">
              <a:avLst/>
            </a:prstGeom>
            <a:noFill/>
            <a:ln w="28575">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571" y="5928663"/>
              <a:ext cx="1109789" cy="759014"/>
            </a:xfrm>
            <a:prstGeom prst="rect">
              <a:avLst/>
            </a:prstGeom>
          </p:spPr>
        </p:pic>
        <p:sp>
          <p:nvSpPr>
            <p:cNvPr id="16" name="Text Box 11"/>
            <p:cNvSpPr txBox="1">
              <a:spLocks noChangeArrowheads="1"/>
            </p:cNvSpPr>
            <p:nvPr/>
          </p:nvSpPr>
          <p:spPr bwMode="auto">
            <a:xfrm>
              <a:off x="6929978" y="5624511"/>
              <a:ext cx="2057400" cy="33972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
                  <a:srgbClr val="0033CC"/>
                </a:buClr>
                <a:buSzTx/>
                <a:buFont typeface="Monotype Sorts"/>
                <a:buNone/>
                <a:tabLst/>
                <a:defRPr/>
              </a:pPr>
              <a:r>
                <a:rPr kumimoji="0" lang="en-US" sz="1600" b="1" i="0" u="none" strike="noStrike" kern="1200" cap="none" spc="0" normalizeH="0" baseline="0" noProof="0" dirty="0">
                  <a:ln>
                    <a:noFill/>
                  </a:ln>
                  <a:solidFill>
                    <a:srgbClr val="00B050"/>
                  </a:solidFill>
                  <a:effectLst/>
                  <a:uLnTx/>
                  <a:uFillTx/>
                  <a:latin typeface="Arial"/>
                  <a:ea typeface="+mn-ea"/>
                  <a:cs typeface="+mn-cs"/>
                </a:rPr>
                <a:t>Funding </a:t>
              </a:r>
            </a:p>
          </p:txBody>
        </p:sp>
      </p:grpSp>
    </p:spTree>
    <p:extLst>
      <p:ext uri="{BB962C8B-B14F-4D97-AF65-F5344CB8AC3E}">
        <p14:creationId xmlns:p14="http://schemas.microsoft.com/office/powerpoint/2010/main" val="307363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GROUPS &amp; REVIEW BOARDS</a:t>
            </a:r>
          </a:p>
        </p:txBody>
      </p:sp>
      <p:sp>
        <p:nvSpPr>
          <p:cNvPr id="3" name="Content Placeholder 2"/>
          <p:cNvSpPr>
            <a:spLocks noGrp="1"/>
          </p:cNvSpPr>
          <p:nvPr>
            <p:ph idx="1"/>
          </p:nvPr>
        </p:nvSpPr>
        <p:spPr>
          <a:xfrm>
            <a:off x="259152" y="2160589"/>
            <a:ext cx="10983155" cy="4451226"/>
          </a:xfrm>
        </p:spPr>
        <p:txBody>
          <a:bodyPr>
            <a:normAutofit/>
          </a:bodyPr>
          <a:lstStyle/>
          <a:p>
            <a:pPr marL="0" indent="0">
              <a:buNone/>
            </a:pPr>
            <a:endParaRPr lang="en-US" sz="2400" dirty="0"/>
          </a:p>
          <a:p>
            <a:pPr lvl="1"/>
            <a:r>
              <a:rPr lang="en-US" sz="2400" b="0" dirty="0"/>
              <a:t>FMs will be notified if a project they requested is being reviewed so that they can actively participate</a:t>
            </a:r>
          </a:p>
          <a:p>
            <a:pPr lvl="1"/>
            <a:r>
              <a:rPr lang="en-US" sz="2400" b="0" dirty="0"/>
              <a:t>Flights review Project Requests and determine execution method</a:t>
            </a:r>
          </a:p>
          <a:p>
            <a:pPr marL="400050" lvl="1" indent="0">
              <a:buNone/>
            </a:pPr>
            <a:endParaRPr lang="en-US" sz="2400"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6" name="Picture 3" descr="Business Meeting"/>
          <p:cNvPicPr>
            <a:picLocks noChangeAspect="1" noChangeArrowheads="1"/>
          </p:cNvPicPr>
          <p:nvPr/>
        </p:nvPicPr>
        <p:blipFill>
          <a:blip r:embed="rId3" cstate="print"/>
          <a:srcRect/>
          <a:stretch>
            <a:fillRect/>
          </a:stretch>
        </p:blipFill>
        <p:spPr bwMode="auto">
          <a:xfrm>
            <a:off x="4452389" y="4771523"/>
            <a:ext cx="2862812" cy="2057902"/>
          </a:xfrm>
          <a:prstGeom prst="rect">
            <a:avLst/>
          </a:prstGeom>
          <a:noFill/>
        </p:spPr>
      </p:pic>
    </p:spTree>
    <p:extLst>
      <p:ext uri="{BB962C8B-B14F-4D97-AF65-F5344CB8AC3E}">
        <p14:creationId xmlns:p14="http://schemas.microsoft.com/office/powerpoint/2010/main" val="227203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POCs</a:t>
            </a:r>
          </a:p>
        </p:txBody>
      </p:sp>
      <p:sp>
        <p:nvSpPr>
          <p:cNvPr id="3" name="Content Placeholder 2"/>
          <p:cNvSpPr>
            <a:spLocks noGrp="1"/>
          </p:cNvSpPr>
          <p:nvPr>
            <p:ph idx="1"/>
          </p:nvPr>
        </p:nvSpPr>
        <p:spPr/>
        <p:txBody>
          <a:bodyPr/>
          <a:lstStyle/>
          <a:p>
            <a:r>
              <a:rPr lang="en-US" dirty="0"/>
              <a:t>Service Order Desk, 1407 Washington Blvd</a:t>
            </a:r>
          </a:p>
          <a:p>
            <a:pPr lvl="1"/>
            <a:r>
              <a:rPr lang="en-US" dirty="0"/>
              <a:t>Mon-Fri, 0700-1700</a:t>
            </a:r>
          </a:p>
          <a:p>
            <a:pPr lvl="1"/>
            <a:r>
              <a:rPr lang="en-US" dirty="0"/>
              <a:t>878-5225 / 878-4357</a:t>
            </a:r>
          </a:p>
          <a:p>
            <a:pPr lvl="1"/>
            <a:r>
              <a:rPr lang="en-US" dirty="0"/>
              <a:t>After Hours – phones automatically forward to Fire Dispatch</a:t>
            </a:r>
          </a:p>
          <a:p>
            <a:pPr marL="400050" lvl="1" indent="0">
              <a:buNone/>
            </a:pPr>
            <a:endParaRPr lang="en-US" dirty="0"/>
          </a:p>
          <a:p>
            <a:r>
              <a:rPr lang="en-US" dirty="0"/>
              <a:t>Work Request Management</a:t>
            </a:r>
          </a:p>
          <a:p>
            <a:pPr marL="400050" lvl="1" indent="0">
              <a:buNone/>
            </a:pPr>
            <a:endParaRPr lang="en-US" dirty="0">
              <a:solidFill>
                <a:srgbClr val="FF0000"/>
              </a:solidFill>
            </a:endParaRPr>
          </a:p>
          <a:p>
            <a:pPr lvl="1"/>
            <a:r>
              <a:rPr lang="en-US" u="sng" dirty="0">
                <a:solidFill>
                  <a:srgbClr val="0C2D83"/>
                </a:solidFill>
              </a:rPr>
              <a:t>danielle.quinlan@us.af.mil</a:t>
            </a:r>
            <a:r>
              <a:rPr lang="en-US" dirty="0">
                <a:solidFill>
                  <a:srgbClr val="0070C0"/>
                </a:solidFill>
              </a:rPr>
              <a:t> – </a:t>
            </a:r>
            <a:r>
              <a:rPr lang="en-US" dirty="0"/>
              <a:t>878-7360</a:t>
            </a:r>
          </a:p>
          <a:p>
            <a:pPr lvl="1"/>
            <a:r>
              <a:rPr lang="en-US" dirty="0">
                <a:hlinkClick r:id="rId3"/>
              </a:rPr>
              <a:t>sharon.carey@us.af.mil</a:t>
            </a:r>
            <a:r>
              <a:rPr lang="en-US" dirty="0"/>
              <a:t> – 878-2756</a:t>
            </a:r>
          </a:p>
          <a:p>
            <a:pPr marL="803275" lvl="2" indent="0">
              <a:buNone/>
            </a:pPr>
            <a:endParaRPr lang="en-US" dirty="0">
              <a:solidFill>
                <a:srgbClr val="FF0000"/>
              </a:solidFill>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88459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1855304"/>
            <a:ext cx="10363200" cy="2226366"/>
          </a:xfrm>
        </p:spPr>
        <p:txBody>
          <a:bodyPr/>
          <a:lstStyle/>
          <a:p>
            <a:pPr algn="ctr"/>
            <a:r>
              <a:rPr lang="en-US" sz="4400" i="0" dirty="0"/>
              <a:t>Module 4</a:t>
            </a:r>
            <a:br>
              <a:rPr lang="en-US" sz="4400" i="0" dirty="0"/>
            </a:br>
            <a:r>
              <a:rPr lang="en-US" sz="4400" i="0" dirty="0"/>
              <a:t>ENERGY MANAGEMENT</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548957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49" y="313840"/>
            <a:ext cx="10972800" cy="1004887"/>
          </a:xfrm>
        </p:spPr>
        <p:txBody>
          <a:bodyPr>
            <a:normAutofit fontScale="90000"/>
          </a:bodyPr>
          <a:lstStyle/>
          <a:p>
            <a:r>
              <a:rPr lang="en-US" dirty="0"/>
              <a:t>ENERGY MANAGEMENT PLAN</a:t>
            </a:r>
            <a:br>
              <a:rPr lang="en-US" dirty="0"/>
            </a:br>
            <a:r>
              <a:rPr lang="en-US" dirty="0"/>
              <a:t>	</a:t>
            </a:r>
          </a:p>
        </p:txBody>
      </p:sp>
      <p:sp>
        <p:nvSpPr>
          <p:cNvPr id="3" name="Content Placeholder 2"/>
          <p:cNvSpPr>
            <a:spLocks noGrp="1"/>
          </p:cNvSpPr>
          <p:nvPr>
            <p:ph idx="1"/>
          </p:nvPr>
        </p:nvSpPr>
        <p:spPr>
          <a:xfrm>
            <a:off x="372849" y="1719852"/>
            <a:ext cx="11040218" cy="4151721"/>
          </a:xfrm>
        </p:spPr>
        <p:txBody>
          <a:bodyPr>
            <a:normAutofit fontScale="85000" lnSpcReduction="20000"/>
          </a:bodyPr>
          <a:lstStyle/>
          <a:p>
            <a:r>
              <a:rPr lang="en-US" sz="2400" b="0" dirty="0"/>
              <a:t>Reduce Facility Energy Use 2.5% per year to 2025 (Baseline 2015)</a:t>
            </a:r>
          </a:p>
          <a:p>
            <a:endParaRPr lang="en-US" sz="2400" b="0" dirty="0"/>
          </a:p>
          <a:p>
            <a:r>
              <a:rPr lang="en-US" sz="2400" b="0" dirty="0"/>
              <a:t>Reduce Base Water Use 2% per year to 2025 (Baseline 2007)</a:t>
            </a:r>
          </a:p>
          <a:p>
            <a:endParaRPr lang="en-US" sz="2400" b="0" dirty="0"/>
          </a:p>
          <a:p>
            <a:r>
              <a:rPr lang="en-US" sz="2400" b="0" dirty="0"/>
              <a:t>25% of total energy (electric and thermal) will come from clean sources by 2025 (at least 30% of the electricity portion of total energy will be obtained from renewable sources)</a:t>
            </a:r>
          </a:p>
          <a:p>
            <a:endParaRPr lang="en-US" b="0" dirty="0"/>
          </a:p>
          <a:p>
            <a:r>
              <a:rPr lang="en-US" sz="2400" b="0" dirty="0"/>
              <a:t>Reduce Ground Vehicle fuel use 2% per year</a:t>
            </a:r>
          </a:p>
          <a:p>
            <a:endParaRPr lang="en-US" b="0" dirty="0"/>
          </a:p>
          <a:p>
            <a:r>
              <a:rPr lang="en-US" b="0" dirty="0"/>
              <a:t>Increase Alternative Fuel use 10% per year</a:t>
            </a:r>
          </a:p>
          <a:p>
            <a:endParaRPr lang="en-US" sz="2400" b="0" dirty="0"/>
          </a:p>
          <a:p>
            <a:r>
              <a:rPr lang="en-US" b="0" dirty="0"/>
              <a:t>Executive Order 13834 revokes Executive Order 13693 but using guideline until new goals are established</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69261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a:t>
            </a:r>
            <a:br>
              <a:rPr lang="en-US" dirty="0"/>
            </a:br>
            <a:r>
              <a:rPr lang="en-US" dirty="0"/>
              <a:t>(Energy Conservation)</a:t>
            </a:r>
          </a:p>
        </p:txBody>
      </p:sp>
      <p:sp>
        <p:nvSpPr>
          <p:cNvPr id="3" name="Content Placeholder 2"/>
          <p:cNvSpPr>
            <a:spLocks noGrp="1"/>
          </p:cNvSpPr>
          <p:nvPr>
            <p:ph idx="1"/>
          </p:nvPr>
        </p:nvSpPr>
        <p:spPr>
          <a:xfrm>
            <a:off x="483088" y="1621465"/>
            <a:ext cx="8596668" cy="4348495"/>
          </a:xfrm>
        </p:spPr>
        <p:txBody>
          <a:bodyPr>
            <a:noAutofit/>
          </a:bodyPr>
          <a:lstStyle/>
          <a:p>
            <a:r>
              <a:rPr lang="en-US" sz="2000" dirty="0"/>
              <a:t>Cost of utilities required to operate Ft. Eustis for </a:t>
            </a:r>
            <a:r>
              <a:rPr lang="en-US" sz="2000" dirty="0">
                <a:solidFill>
                  <a:srgbClr val="FF0000"/>
                </a:solidFill>
              </a:rPr>
              <a:t>ONE </a:t>
            </a:r>
            <a:r>
              <a:rPr lang="en-US" sz="2000" dirty="0"/>
              <a:t>day.</a:t>
            </a:r>
          </a:p>
          <a:p>
            <a:endParaRPr lang="en-US" sz="2000" dirty="0"/>
          </a:p>
          <a:p>
            <a:r>
              <a:rPr lang="en-US" sz="2000" dirty="0"/>
              <a:t>Utilities - $</a:t>
            </a:r>
            <a:r>
              <a:rPr lang="en-US" sz="2000" u="sng" dirty="0"/>
              <a:t>33,403.19</a:t>
            </a:r>
          </a:p>
          <a:p>
            <a:pPr lvl="1"/>
            <a:r>
              <a:rPr lang="en-US" sz="1800" dirty="0"/>
              <a:t>Natural Gas $4,636.98</a:t>
            </a:r>
          </a:p>
          <a:p>
            <a:pPr lvl="1"/>
            <a:r>
              <a:rPr lang="en-US" sz="1800" dirty="0"/>
              <a:t>Electricity - $21,403.76</a:t>
            </a:r>
          </a:p>
          <a:p>
            <a:pPr lvl="1"/>
            <a:r>
              <a:rPr lang="en-US" sz="1800" dirty="0"/>
              <a:t>Fuel Oil - $148.11</a:t>
            </a:r>
          </a:p>
          <a:p>
            <a:pPr lvl="1"/>
            <a:r>
              <a:rPr lang="en-US" sz="1800" dirty="0"/>
              <a:t>Propane - $45.47</a:t>
            </a:r>
          </a:p>
          <a:p>
            <a:pPr lvl="1"/>
            <a:r>
              <a:rPr lang="en-US" sz="1800" dirty="0"/>
              <a:t>Water and Wastewater - $7,168.85</a:t>
            </a:r>
          </a:p>
          <a:p>
            <a:pPr lvl="1"/>
            <a:endParaRPr lang="en-US" sz="1800" dirty="0"/>
          </a:p>
          <a:p>
            <a:pPr lvl="1"/>
            <a:r>
              <a:rPr lang="en-US" sz="1800" dirty="0"/>
              <a:t>Total FY 18 Utility Bill - $12,025,151.73</a:t>
            </a:r>
          </a:p>
          <a:p>
            <a:pPr lvl="1"/>
            <a:r>
              <a:rPr lang="en-US" sz="1800" dirty="0"/>
              <a:t>Total FY 17 Utility Bill - $11,591,955.68</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856307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HVAC SET POINTS</a:t>
            </a:r>
          </a:p>
        </p:txBody>
      </p:sp>
      <p:sp>
        <p:nvSpPr>
          <p:cNvPr id="3" name="Content Placeholder 2"/>
          <p:cNvSpPr>
            <a:spLocks noGrp="1"/>
          </p:cNvSpPr>
          <p:nvPr>
            <p:ph idx="1"/>
          </p:nvPr>
        </p:nvSpPr>
        <p:spPr/>
        <p:txBody>
          <a:bodyPr>
            <a:normAutofit/>
          </a:bodyPr>
          <a:lstStyle/>
          <a:p>
            <a:r>
              <a:rPr lang="en-US" b="0" dirty="0"/>
              <a:t>Heating:</a:t>
            </a:r>
          </a:p>
          <a:p>
            <a:pPr lvl="1"/>
            <a:r>
              <a:rPr lang="en-US" b="0" dirty="0"/>
              <a:t>Heating turned on when average high air temperature drops to 55 °F for 4 consecutive days</a:t>
            </a:r>
          </a:p>
          <a:p>
            <a:r>
              <a:rPr lang="en-US" b="0" dirty="0"/>
              <a:t>Thermostat Set Points:</a:t>
            </a:r>
          </a:p>
          <a:p>
            <a:pPr lvl="1"/>
            <a:r>
              <a:rPr lang="en-US" b="0" dirty="0"/>
              <a:t>Admin Spaces: Occupied – 70 °F // Unoccupied: 55 °F</a:t>
            </a:r>
          </a:p>
          <a:p>
            <a:pPr lvl="1"/>
            <a:r>
              <a:rPr lang="en-US" b="0" dirty="0"/>
              <a:t>Shop Spaces: Occupied -  65 °F // Unoccupied 55 °F</a:t>
            </a:r>
          </a:p>
          <a:p>
            <a:pPr lvl="1"/>
            <a:r>
              <a:rPr lang="en-US" b="0" dirty="0"/>
              <a:t>Warehouse Spaces: Occupied -  60 °F // Unoccupied 55 °F</a:t>
            </a:r>
          </a:p>
          <a:p>
            <a:r>
              <a:rPr lang="en-US" b="0" dirty="0"/>
              <a:t> Cooling:</a:t>
            </a:r>
          </a:p>
          <a:p>
            <a:pPr lvl="1"/>
            <a:r>
              <a:rPr lang="en-US" b="0" dirty="0"/>
              <a:t>AC turned on when average high air temperature reaches 75 °F for 4 consecutive days</a:t>
            </a:r>
          </a:p>
          <a:p>
            <a:r>
              <a:rPr lang="en-US" b="0" dirty="0"/>
              <a:t>Thermostat Set Points:</a:t>
            </a:r>
          </a:p>
          <a:p>
            <a:pPr lvl="1"/>
            <a:r>
              <a:rPr lang="en-US" b="0" dirty="0"/>
              <a:t>Admin Spaces: Occupied – 73 °F // Unoccupied - 80 °F</a:t>
            </a:r>
          </a:p>
          <a:p>
            <a:pPr lvl="1"/>
            <a:r>
              <a:rPr lang="en-US" b="0" dirty="0"/>
              <a:t>Shop Spaces: Occupied - 76 °F // Unoccupied – 80 °F</a:t>
            </a:r>
          </a:p>
          <a:p>
            <a:pPr lvl="1"/>
            <a:r>
              <a:rPr lang="en-US" b="0" dirty="0"/>
              <a:t>Warehouse Spaces: Not required unless authorized for perishable items</a:t>
            </a:r>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626828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a:t>
            </a:r>
            <a:br>
              <a:rPr lang="en-US" dirty="0"/>
            </a:br>
            <a:r>
              <a:rPr lang="en-US" dirty="0"/>
              <a:t>(Energy Conservation Plan)</a:t>
            </a:r>
          </a:p>
        </p:txBody>
      </p:sp>
      <p:sp>
        <p:nvSpPr>
          <p:cNvPr id="3" name="Content Placeholder 2"/>
          <p:cNvSpPr>
            <a:spLocks noGrp="1"/>
          </p:cNvSpPr>
          <p:nvPr>
            <p:ph idx="1"/>
          </p:nvPr>
        </p:nvSpPr>
        <p:spPr>
          <a:xfrm>
            <a:off x="259152" y="1905001"/>
            <a:ext cx="11323247" cy="4844716"/>
          </a:xfrm>
        </p:spPr>
        <p:txBody>
          <a:bodyPr>
            <a:normAutofit/>
          </a:bodyPr>
          <a:lstStyle/>
          <a:p>
            <a:r>
              <a:rPr lang="en-US" b="0" dirty="0"/>
              <a:t>Consolidate refrigerators and coffee pots to central break areas</a:t>
            </a:r>
          </a:p>
          <a:p>
            <a:r>
              <a:rPr lang="en-US" dirty="0">
                <a:solidFill>
                  <a:srgbClr val="FF0000"/>
                </a:solidFill>
              </a:rPr>
              <a:t>No space heaters </a:t>
            </a:r>
            <a:r>
              <a:rPr lang="en-US" b="0" dirty="0"/>
              <a:t>unless approved by CE Operations for legitimate health reason</a:t>
            </a:r>
          </a:p>
          <a:p>
            <a:r>
              <a:rPr lang="en-US" b="0" dirty="0"/>
              <a:t>Turn off lights in unoccupied spaces</a:t>
            </a:r>
          </a:p>
          <a:p>
            <a:r>
              <a:rPr lang="en-US" b="0" dirty="0"/>
              <a:t>Turn off computer monitors and peripherals at end of duty day</a:t>
            </a:r>
          </a:p>
          <a:p>
            <a:r>
              <a:rPr lang="en-US" b="0" dirty="0"/>
              <a:t>Turn off printers, copiers, scanners and other office equipment at end of duty day</a:t>
            </a:r>
          </a:p>
          <a:p>
            <a:r>
              <a:rPr lang="en-US" b="0" dirty="0"/>
              <a:t>Dress appropriately for personal comfort</a:t>
            </a:r>
          </a:p>
          <a:p>
            <a:r>
              <a:rPr lang="en-US" b="0" dirty="0"/>
              <a:t>Establish, maintain and maximize use of Energy Management Systems (EMCS, SCADA, etc.) to centrally monitor and control utility and building systems</a:t>
            </a:r>
          </a:p>
          <a:p>
            <a:r>
              <a:rPr lang="en-US" b="0" dirty="0"/>
              <a:t>Prohibit use of potable water for landscape irrigation systems</a:t>
            </a:r>
          </a:p>
          <a:p>
            <a:endParaRPr lang="en-US" b="0" dirty="0"/>
          </a:p>
          <a:p>
            <a:endParaRPr lang="en-US" b="0" dirty="0"/>
          </a:p>
          <a:p>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090351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a:t>
            </a:r>
            <a:br>
              <a:rPr lang="en-US" dirty="0"/>
            </a:br>
            <a:r>
              <a:rPr lang="en-US" dirty="0"/>
              <a:t>(Energy Conservation Plan- contd.)</a:t>
            </a:r>
          </a:p>
        </p:txBody>
      </p:sp>
      <p:sp>
        <p:nvSpPr>
          <p:cNvPr id="3" name="Content Placeholder 2"/>
          <p:cNvSpPr>
            <a:spLocks noGrp="1"/>
          </p:cNvSpPr>
          <p:nvPr>
            <p:ph idx="1"/>
          </p:nvPr>
        </p:nvSpPr>
        <p:spPr/>
        <p:txBody>
          <a:bodyPr/>
          <a:lstStyle/>
          <a:p>
            <a:r>
              <a:rPr lang="en-US" b="0" dirty="0"/>
              <a:t>REFRIGERATORS</a:t>
            </a:r>
          </a:p>
          <a:p>
            <a:pPr lvl="1"/>
            <a:r>
              <a:rPr lang="en-US" b="0" dirty="0"/>
              <a:t>Reduce the number of personal refrigerators, coffee makers and microwaves in facilities and consolidate appliances in designated break areas.  Validate the necessity of every refrigerator, coffee maker and microwave and consolidate break areas to the maximum extent possible</a:t>
            </a:r>
          </a:p>
        </p:txBody>
      </p:sp>
      <p:pic>
        <p:nvPicPr>
          <p:cNvPr id="5" name="Picture 4"/>
          <p:cNvPicPr>
            <a:picLocks noChangeAspect="1"/>
          </p:cNvPicPr>
          <p:nvPr/>
        </p:nvPicPr>
        <p:blipFill>
          <a:blip r:embed="rId2"/>
          <a:stretch>
            <a:fillRect/>
          </a:stretch>
        </p:blipFill>
        <p:spPr>
          <a:xfrm>
            <a:off x="2355795" y="3947086"/>
            <a:ext cx="7114649" cy="1707028"/>
          </a:xfrm>
          <a:prstGeom prst="rect">
            <a:avLst/>
          </a:prstGeom>
        </p:spPr>
      </p:pic>
    </p:spTree>
    <p:extLst>
      <p:ext uri="{BB962C8B-B14F-4D97-AF65-F5344CB8AC3E}">
        <p14:creationId xmlns:p14="http://schemas.microsoft.com/office/powerpoint/2010/main" val="372020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a:t>
            </a:r>
            <a:br>
              <a:rPr lang="en-US" dirty="0"/>
            </a:br>
            <a:r>
              <a:rPr lang="en-US" dirty="0"/>
              <a:t>(Envelope Opportunities)</a:t>
            </a:r>
          </a:p>
        </p:txBody>
      </p:sp>
      <p:sp>
        <p:nvSpPr>
          <p:cNvPr id="9" name="Slide Number Placeholder 8"/>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7" descr="march bldg 2270 067"/>
          <p:cNvPicPr>
            <a:picLocks noChangeAspect="1" noChangeArrowheads="1"/>
          </p:cNvPicPr>
          <p:nvPr/>
        </p:nvPicPr>
        <p:blipFill>
          <a:blip r:embed="rId3" cstate="print"/>
          <a:srcRect/>
          <a:stretch>
            <a:fillRect/>
          </a:stretch>
        </p:blipFill>
        <p:spPr>
          <a:xfrm>
            <a:off x="417117" y="1905000"/>
            <a:ext cx="5096043" cy="3822032"/>
          </a:xfrm>
          <a:prstGeom prst="rect">
            <a:avLst/>
          </a:prstGeom>
        </p:spPr>
      </p:pic>
      <p:pic>
        <p:nvPicPr>
          <p:cNvPr id="5" name="Picture 5" descr="hanger door ajar"/>
          <p:cNvPicPr>
            <a:picLocks noChangeAspect="1" noChangeArrowheads="1"/>
          </p:cNvPicPr>
          <p:nvPr/>
        </p:nvPicPr>
        <p:blipFill>
          <a:blip r:embed="rId4" cstate="print"/>
          <a:stretch>
            <a:fillRect/>
          </a:stretch>
        </p:blipFill>
        <p:spPr>
          <a:xfrm>
            <a:off x="5874495" y="2028456"/>
            <a:ext cx="5203501" cy="4268495"/>
          </a:xfrm>
          <a:prstGeom prst="rect">
            <a:avLst/>
          </a:prstGeom>
        </p:spPr>
      </p:pic>
      <p:sp>
        <p:nvSpPr>
          <p:cNvPr id="6" name="Text Box 10"/>
          <p:cNvSpPr txBox="1">
            <a:spLocks noChangeArrowheads="1"/>
          </p:cNvSpPr>
          <p:nvPr/>
        </p:nvSpPr>
        <p:spPr bwMode="auto">
          <a:xfrm>
            <a:off x="1671120" y="5815214"/>
            <a:ext cx="1981200" cy="70788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Rounded MT Bold" pitchFamily="34" charset="0"/>
                <a:ea typeface="+mn-ea"/>
                <a:cs typeface="+mn-cs"/>
              </a:rPr>
              <a:t>Fix weather-stripping</a:t>
            </a:r>
          </a:p>
        </p:txBody>
      </p:sp>
      <p:sp>
        <p:nvSpPr>
          <p:cNvPr id="7" name="Rectangle 6"/>
          <p:cNvSpPr/>
          <p:nvPr/>
        </p:nvSpPr>
        <p:spPr>
          <a:xfrm>
            <a:off x="7626493" y="1504890"/>
            <a:ext cx="1699504" cy="400110"/>
          </a:xfrm>
          <a:prstGeom prst="rect">
            <a:avLst/>
          </a:prstGeom>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Rounded MT Bold" pitchFamily="34" charset="0"/>
                <a:ea typeface="+mn-ea"/>
                <a:cs typeface="+mn-cs"/>
              </a:rPr>
              <a:t>Close Doors</a:t>
            </a:r>
          </a:p>
        </p:txBody>
      </p:sp>
    </p:spTree>
    <p:extLst>
      <p:ext uri="{BB962C8B-B14F-4D97-AF65-F5344CB8AC3E}">
        <p14:creationId xmlns:p14="http://schemas.microsoft.com/office/powerpoint/2010/main" val="105092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327" y="2160104"/>
            <a:ext cx="10363200" cy="2597427"/>
          </a:xfrm>
        </p:spPr>
        <p:txBody>
          <a:bodyPr/>
          <a:lstStyle/>
          <a:p>
            <a:pPr algn="ctr"/>
            <a:r>
              <a:rPr lang="en-US" sz="4400" i="0" dirty="0"/>
              <a:t>MODULE 1</a:t>
            </a:r>
            <a:br>
              <a:rPr lang="en-US" sz="4400" i="0" dirty="0"/>
            </a:br>
            <a:r>
              <a:rPr lang="en-US" sz="4400" i="0" dirty="0"/>
              <a:t>FACILITY MANAGER RESPONSIBILITIES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381953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035" y="158261"/>
            <a:ext cx="8596668" cy="1341753"/>
          </a:xfrm>
        </p:spPr>
        <p:txBody>
          <a:bodyPr/>
          <a:lstStyle/>
          <a:p>
            <a:r>
              <a:rPr lang="en-US" dirty="0"/>
              <a:t>Lights are on, but nobody is home</a:t>
            </a:r>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5" descr="B3304 lots of lights on in empty warehouse positioned very high to be above bird netting"/>
          <p:cNvPicPr>
            <a:picLocks noChangeAspect="1" noChangeArrowheads="1"/>
          </p:cNvPicPr>
          <p:nvPr/>
        </p:nvPicPr>
        <p:blipFill>
          <a:blip r:embed="rId3" cstate="print"/>
          <a:srcRect/>
          <a:stretch>
            <a:fillRect/>
          </a:stretch>
        </p:blipFill>
        <p:spPr>
          <a:xfrm>
            <a:off x="1831919" y="1244600"/>
            <a:ext cx="7454900" cy="5413375"/>
          </a:xfrm>
          <a:prstGeom prst="rect">
            <a:avLst/>
          </a:prstGeom>
        </p:spPr>
      </p:pic>
    </p:spTree>
    <p:extLst>
      <p:ext uri="{BB962C8B-B14F-4D97-AF65-F5344CB8AC3E}">
        <p14:creationId xmlns:p14="http://schemas.microsoft.com/office/powerpoint/2010/main" val="1367000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a:t>
            </a:r>
            <a:r>
              <a:rPr lang="en-US" u="sng" dirty="0"/>
              <a:t>need</a:t>
            </a:r>
            <a:r>
              <a:rPr lang="en-US" dirty="0"/>
              <a:t> very hot?</a:t>
            </a:r>
          </a:p>
        </p:txBody>
      </p:sp>
      <p:sp>
        <p:nvSpPr>
          <p:cNvPr id="3" name="Content Placeholder 2"/>
          <p:cNvSpPr>
            <a:spLocks noGrp="1"/>
          </p:cNvSpPr>
          <p:nvPr>
            <p:ph idx="1"/>
          </p:nvPr>
        </p:nvSpPr>
        <p:spPr>
          <a:xfrm>
            <a:off x="203200" y="1314450"/>
            <a:ext cx="3762407" cy="5391150"/>
          </a:xfrm>
        </p:spPr>
        <p:txBody>
          <a:bodyPr/>
          <a:lstStyle/>
          <a:p>
            <a:r>
              <a:rPr lang="en-US" b="0" dirty="0"/>
              <a:t>Building occupants should not tamper with water heaters</a:t>
            </a:r>
          </a:p>
          <a:p>
            <a:r>
              <a:rPr lang="en-US" b="0" dirty="0"/>
              <a:t>FMs can place a service order to have their water heaters turned down</a:t>
            </a:r>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5" descr="SLC ANG 170"/>
          <p:cNvPicPr>
            <a:picLocks noChangeAspect="1" noChangeArrowheads="1"/>
          </p:cNvPicPr>
          <p:nvPr/>
        </p:nvPicPr>
        <p:blipFill>
          <a:blip r:embed="rId3" cstate="print"/>
          <a:srcRect/>
          <a:stretch>
            <a:fillRect/>
          </a:stretch>
        </p:blipFill>
        <p:spPr>
          <a:xfrm>
            <a:off x="4330700" y="1314450"/>
            <a:ext cx="7251700" cy="5210175"/>
          </a:xfrm>
          <a:prstGeom prst="rect">
            <a:avLst/>
          </a:prstGeom>
        </p:spPr>
      </p:pic>
    </p:spTree>
    <p:extLst>
      <p:ext uri="{BB962C8B-B14F-4D97-AF65-F5344CB8AC3E}">
        <p14:creationId xmlns:p14="http://schemas.microsoft.com/office/powerpoint/2010/main" val="424717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a:t>
            </a:r>
          </a:p>
        </p:txBody>
      </p:sp>
      <p:sp>
        <p:nvSpPr>
          <p:cNvPr id="9" name="Slide Number Placeholder 8"/>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
        <p:nvSpPr>
          <p:cNvPr id="4" name="Rectangle 5"/>
          <p:cNvSpPr txBox="1">
            <a:spLocks noChangeArrowheads="1"/>
          </p:cNvSpPr>
          <p:nvPr/>
        </p:nvSpPr>
        <p:spPr>
          <a:xfrm>
            <a:off x="6327496" y="5252786"/>
            <a:ext cx="5162795" cy="92737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C0C0C0"/>
              </a:buClr>
              <a:buSzPct val="80000"/>
              <a:buFont typeface="Wingdings 3" charset="2"/>
              <a:buNone/>
              <a:tabLst/>
              <a:defRPr/>
            </a:pPr>
            <a:r>
              <a:rPr kumimoji="0" lang="en-US" sz="2600" b="0" i="0" u="none" strike="noStrike" kern="1200" cap="none" spc="0" normalizeH="0" baseline="0" noProof="0" dirty="0">
                <a:ln>
                  <a:noFill/>
                </a:ln>
                <a:solidFill>
                  <a:srgbClr val="000000">
                    <a:lumMod val="75000"/>
                    <a:lumOff val="25000"/>
                  </a:srgbClr>
                </a:solidFill>
                <a:effectLst/>
                <a:uLnTx/>
                <a:uFillTx/>
                <a:latin typeface="Arial"/>
                <a:ea typeface="+mn-ea"/>
                <a:cs typeface="+mn-cs"/>
              </a:rPr>
              <a:t>Open windows, exterior doors</a:t>
            </a:r>
          </a:p>
          <a:p>
            <a:pPr marL="0" marR="0" lvl="0" indent="0" algn="l" defTabSz="457200" rtl="0" eaLnBrk="1" fontAlgn="auto" latinLnBrk="0" hangingPunct="1">
              <a:lnSpc>
                <a:spcPct val="100000"/>
              </a:lnSpc>
              <a:spcBef>
                <a:spcPts val="1000"/>
              </a:spcBef>
              <a:spcAft>
                <a:spcPts val="0"/>
              </a:spcAft>
              <a:buClr>
                <a:srgbClr val="C0C0C0"/>
              </a:buClr>
              <a:buSzPct val="80000"/>
              <a:buFont typeface="Wingdings 3" charset="2"/>
              <a:buNone/>
              <a:tabLst/>
              <a:defRPr/>
            </a:pPr>
            <a:r>
              <a:rPr kumimoji="0" lang="en-US" sz="2600" b="0" i="0" u="none" strike="noStrike" kern="1200" cap="none" spc="0" normalizeH="0" baseline="0" noProof="0" dirty="0">
                <a:ln>
                  <a:noFill/>
                </a:ln>
                <a:solidFill>
                  <a:srgbClr val="000000">
                    <a:lumMod val="75000"/>
                    <a:lumOff val="25000"/>
                  </a:srgbClr>
                </a:solidFill>
                <a:effectLst/>
                <a:uLnTx/>
                <a:uFillTx/>
                <a:latin typeface="Arial"/>
                <a:ea typeface="+mn-ea"/>
                <a:cs typeface="+mn-cs"/>
              </a:rPr>
              <a:t>Invitation for MOLD</a:t>
            </a:r>
          </a:p>
        </p:txBody>
      </p:sp>
      <p:pic>
        <p:nvPicPr>
          <p:cNvPr id="5" name="Picture 8" descr="3290 class rm windows open AC on no occ photo2"/>
          <p:cNvPicPr>
            <a:picLocks noChangeAspect="1" noChangeArrowheads="1"/>
          </p:cNvPicPr>
          <p:nvPr/>
        </p:nvPicPr>
        <p:blipFill>
          <a:blip r:embed="rId3" cstate="print"/>
          <a:srcRect/>
          <a:stretch>
            <a:fillRect/>
          </a:stretch>
        </p:blipFill>
        <p:spPr bwMode="auto">
          <a:xfrm>
            <a:off x="5740846" y="940702"/>
            <a:ext cx="5749445" cy="4312084"/>
          </a:xfrm>
          <a:prstGeom prst="rect">
            <a:avLst/>
          </a:prstGeom>
          <a:noFill/>
          <a:ln w="9525">
            <a:noFill/>
            <a:miter lim="800000"/>
            <a:headEnd/>
            <a:tailEnd/>
          </a:ln>
        </p:spPr>
      </p:pic>
      <p:pic>
        <p:nvPicPr>
          <p:cNvPr id="6" name="Picture 9" descr="3290 office ventilation blocking"/>
          <p:cNvPicPr>
            <a:picLocks noChangeAspect="1" noChangeArrowheads="1"/>
          </p:cNvPicPr>
          <p:nvPr/>
        </p:nvPicPr>
        <p:blipFill>
          <a:blip r:embed="rId4" cstate="print"/>
          <a:srcRect/>
          <a:stretch>
            <a:fillRect/>
          </a:stretch>
        </p:blipFill>
        <p:spPr bwMode="auto">
          <a:xfrm>
            <a:off x="263581" y="2024954"/>
            <a:ext cx="4964586" cy="3723440"/>
          </a:xfrm>
          <a:prstGeom prst="rect">
            <a:avLst/>
          </a:prstGeom>
          <a:noFill/>
          <a:ln w="9525">
            <a:noFill/>
            <a:miter lim="800000"/>
            <a:headEnd/>
            <a:tailEnd/>
          </a:ln>
        </p:spPr>
      </p:pic>
      <p:sp>
        <p:nvSpPr>
          <p:cNvPr id="7" name="Rectangle 10"/>
          <p:cNvSpPr>
            <a:spLocks noChangeArrowheads="1"/>
          </p:cNvSpPr>
          <p:nvPr/>
        </p:nvSpPr>
        <p:spPr bwMode="auto">
          <a:xfrm>
            <a:off x="1134087" y="1589596"/>
            <a:ext cx="3581400" cy="2247900"/>
          </a:xfrm>
          <a:prstGeom prst="rect">
            <a:avLst/>
          </a:prstGeom>
          <a:noFill/>
          <a:ln w="9525">
            <a:noFill/>
            <a:miter lim="800000"/>
            <a:headEnd/>
            <a:tailEnd/>
          </a:ln>
        </p:spPr>
        <p:txBody>
          <a:bodyPr/>
          <a:lstStyle/>
          <a:p>
            <a:pPr marL="0" marR="0" lvl="0" indent="0" algn="l" defTabSz="914400" rtl="0" eaLnBrk="1" fontAlgn="auto" latinLnBrk="0" hangingPunct="1">
              <a:lnSpc>
                <a:spcPct val="90000"/>
              </a:lnSpc>
              <a:spcBef>
                <a:spcPct val="20000"/>
              </a:spcBef>
              <a:spcAft>
                <a:spcPts val="0"/>
              </a:spcAft>
              <a:buClr>
                <a:srgbClr val="164F8E"/>
              </a:buClr>
              <a:buSzPct val="75000"/>
              <a:buFontTx/>
              <a:buNone/>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mn-cs"/>
              </a:rPr>
              <a:t>Block air diffusers</a:t>
            </a:r>
          </a:p>
        </p:txBody>
      </p:sp>
    </p:spTree>
    <p:extLst>
      <p:ext uri="{BB962C8B-B14F-4D97-AF65-F5344CB8AC3E}">
        <p14:creationId xmlns:p14="http://schemas.microsoft.com/office/powerpoint/2010/main" val="67715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9933" y="61914"/>
            <a:ext cx="9931400" cy="1004887"/>
          </a:xfrm>
        </p:spPr>
        <p:txBody>
          <a:bodyPr/>
          <a:lstStyle/>
          <a:p>
            <a:r>
              <a:rPr lang="en-US" dirty="0"/>
              <a:t>FACILITY MANAGER (FM) APPOINTMENT PROCESS</a:t>
            </a:r>
          </a:p>
        </p:txBody>
      </p:sp>
      <p:sp>
        <p:nvSpPr>
          <p:cNvPr id="3" name="Content Placeholder 2"/>
          <p:cNvSpPr>
            <a:spLocks noGrp="1"/>
          </p:cNvSpPr>
          <p:nvPr>
            <p:ph idx="1"/>
          </p:nvPr>
        </p:nvSpPr>
        <p:spPr>
          <a:xfrm>
            <a:off x="289251" y="1378431"/>
            <a:ext cx="10926105" cy="5151147"/>
          </a:xfrm>
        </p:spPr>
        <p:txBody>
          <a:bodyPr>
            <a:noAutofit/>
          </a:bodyPr>
          <a:lstStyle/>
          <a:p>
            <a:r>
              <a:rPr lang="en-US" b="0" dirty="0"/>
              <a:t>Must be appointed by unit commander (Battalion or Deputy Brigade level)</a:t>
            </a:r>
          </a:p>
          <a:p>
            <a:r>
              <a:rPr lang="en-US" b="0" dirty="0"/>
              <a:t>Must be E-5+ or above; Civilian equivalent</a:t>
            </a:r>
          </a:p>
          <a:p>
            <a:r>
              <a:rPr lang="en-US" b="0" dirty="0"/>
              <a:t>Must submit a new appointment letter signed by commander at least </a:t>
            </a:r>
            <a:r>
              <a:rPr lang="en-US" b="0" u="sng" dirty="0">
                <a:solidFill>
                  <a:srgbClr val="FF0000"/>
                </a:solidFill>
              </a:rPr>
              <a:t>30 days </a:t>
            </a:r>
            <a:r>
              <a:rPr lang="en-US" b="0" dirty="0"/>
              <a:t>prior to deployment, retirement, or separation of assigned FM</a:t>
            </a:r>
          </a:p>
          <a:p>
            <a:r>
              <a:rPr lang="en-US" b="0" dirty="0"/>
              <a:t>Letter must have at least two contact numbers for FMs</a:t>
            </a:r>
          </a:p>
          <a:p>
            <a:r>
              <a:rPr lang="en-US" b="0" dirty="0"/>
              <a:t>Commanders may appoint only one primary and up to two alternate FMs</a:t>
            </a:r>
          </a:p>
          <a:p>
            <a:r>
              <a:rPr lang="en-US" b="0" dirty="0"/>
              <a:t>Commanders may appoint FM or other person, such as Collateral Duty Safety Officer to be Activity Environmental Coordinator (additional duty) as well. This additional duty is not insignificant and should be assigned in light of FM workload</a:t>
            </a:r>
          </a:p>
          <a:p>
            <a:endParaRPr lang="en-US" sz="2000" b="0" dirty="0"/>
          </a:p>
          <a:p>
            <a:endParaRPr lang="en-US" sz="2000"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35760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AFI 32-1001</a:t>
            </a:r>
          </a:p>
        </p:txBody>
      </p:sp>
      <p:sp>
        <p:nvSpPr>
          <p:cNvPr id="3" name="Content Placeholder 2"/>
          <p:cNvSpPr>
            <a:spLocks noGrp="1"/>
          </p:cNvSpPr>
          <p:nvPr>
            <p:ph idx="1"/>
          </p:nvPr>
        </p:nvSpPr>
        <p:spPr/>
        <p:txBody>
          <a:bodyPr/>
          <a:lstStyle/>
          <a:p>
            <a:r>
              <a:rPr lang="en-US" b="0" dirty="0"/>
              <a:t>FMs who fail to complete training will not be authorized to initiate work requests or place non-emergency service requests</a:t>
            </a:r>
          </a:p>
          <a:p>
            <a:pPr lvl="1"/>
            <a:r>
              <a:rPr lang="en-US" b="0" dirty="0"/>
              <a:t>Ensure you stay current on the annual requirement for FM training and appointment letters</a:t>
            </a:r>
          </a:p>
          <a:p>
            <a:pPr marL="400050" lvl="1" indent="0">
              <a:buNone/>
            </a:pPr>
            <a:r>
              <a:rPr lang="en-US" b="0" dirty="0"/>
              <a:t>	POC Sharon Carey, 878-2756, </a:t>
            </a:r>
            <a:r>
              <a:rPr lang="en-US" b="0" u="sng" dirty="0">
                <a:solidFill>
                  <a:schemeClr val="accent6"/>
                </a:solidFill>
              </a:rPr>
              <a:t>sharon.carey@us.af.mil</a:t>
            </a:r>
          </a:p>
          <a:p>
            <a:pPr lvl="1"/>
            <a:endParaRPr lang="en-US" b="0" dirty="0"/>
          </a:p>
          <a:p>
            <a:r>
              <a:rPr lang="en-US" b="0" dirty="0"/>
              <a:t>The unit commander will ensure all alterations, additions or new construction to facilities are done with CE approval</a:t>
            </a:r>
          </a:p>
          <a:p>
            <a:endParaRPr lang="en-US" b="0" dirty="0"/>
          </a:p>
          <a:p>
            <a:r>
              <a:rPr lang="en-US" b="0" dirty="0"/>
              <a:t>CE approves </a:t>
            </a:r>
            <a:r>
              <a:rPr lang="en-US" b="0" u="sng" dirty="0"/>
              <a:t>all</a:t>
            </a:r>
            <a:r>
              <a:rPr lang="en-US" b="0" dirty="0"/>
              <a:t> work in real property facilities, regardless of contract method or funding source. (E.g. site approvals, technical approvals, customer funded etc.)</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323401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MANAGER DATA CARD</a:t>
            </a:r>
          </a:p>
        </p:txBody>
      </p:sp>
      <p:sp>
        <p:nvSpPr>
          <p:cNvPr id="3" name="Content Placeholder 2"/>
          <p:cNvSpPr>
            <a:spLocks noGrp="1"/>
          </p:cNvSpPr>
          <p:nvPr>
            <p:ph idx="1"/>
          </p:nvPr>
        </p:nvSpPr>
        <p:spPr>
          <a:xfrm>
            <a:off x="203201" y="1314450"/>
            <a:ext cx="7027332" cy="5391150"/>
          </a:xfrm>
        </p:spPr>
        <p:txBody>
          <a:bodyPr/>
          <a:lstStyle/>
          <a:p>
            <a:r>
              <a:rPr lang="en-US" b="0" dirty="0"/>
              <a:t>Ensures occupants know who their FMs are </a:t>
            </a:r>
          </a:p>
          <a:p>
            <a:r>
              <a:rPr lang="en-US" b="0" dirty="0"/>
              <a:t>Post on ground/each floor of each facility by major entrances.</a:t>
            </a:r>
          </a:p>
          <a:p>
            <a:pPr lvl="1"/>
            <a:r>
              <a:rPr lang="en-US" b="0" dirty="0"/>
              <a:t>Available on CE Webpage:</a:t>
            </a:r>
          </a:p>
          <a:p>
            <a:pPr lvl="2"/>
            <a:r>
              <a:rPr lang="en-US" b="0" dirty="0">
                <a:solidFill>
                  <a:srgbClr val="0070C0"/>
                </a:solidFill>
              </a:rPr>
              <a:t>https://www.jble.af.mil/Units/Army/733D-Civil-Engineer-Division/</a:t>
            </a:r>
          </a:p>
          <a:p>
            <a:pPr marL="803275" lvl="2" indent="0">
              <a:buNone/>
            </a:pPr>
            <a:br>
              <a:rPr lang="en-US" b="0" dirty="0">
                <a:solidFill>
                  <a:srgbClr val="FF0000"/>
                </a:solidFill>
              </a:rPr>
            </a:br>
            <a:endParaRPr lang="en-US" b="0" dirty="0">
              <a:solidFill>
                <a:srgbClr val="FF0000"/>
              </a:solidFill>
            </a:endParaRP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1"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rgbClr val="969696"/>
              </a:solidFill>
              <a:effectLst/>
              <a:uLnTx/>
              <a:uFillTx/>
              <a:latin typeface="Arial" charset="0"/>
              <a:ea typeface="+mn-ea"/>
              <a:cs typeface="+mn-cs"/>
            </a:endParaRPr>
          </a:p>
        </p:txBody>
      </p:sp>
      <p:pic>
        <p:nvPicPr>
          <p:cNvPr id="4" name="Picture 3"/>
          <p:cNvPicPr/>
          <p:nvPr/>
        </p:nvPicPr>
        <p:blipFill rotWithShape="1">
          <a:blip r:embed="rId3"/>
          <a:srcRect l="10570" t="15287" r="50378" b="4777"/>
          <a:stretch/>
        </p:blipFill>
        <p:spPr bwMode="auto">
          <a:xfrm>
            <a:off x="7332184" y="1076181"/>
            <a:ext cx="4745308" cy="5330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03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MANAGER RESPONSIBILITIES</a:t>
            </a:r>
          </a:p>
        </p:txBody>
      </p:sp>
      <p:sp>
        <p:nvSpPr>
          <p:cNvPr id="3" name="Content Placeholder 2"/>
          <p:cNvSpPr>
            <a:spLocks noGrp="1"/>
          </p:cNvSpPr>
          <p:nvPr>
            <p:ph idx="1"/>
          </p:nvPr>
        </p:nvSpPr>
        <p:spPr/>
        <p:txBody>
          <a:bodyPr/>
          <a:lstStyle/>
          <a:p>
            <a:r>
              <a:rPr lang="en-US" b="0" dirty="0"/>
              <a:t>Provide detailed descriptions of work requirements</a:t>
            </a:r>
            <a:r>
              <a:rPr lang="en-US" b="0" dirty="0">
                <a:solidFill>
                  <a:srgbClr val="FF0000"/>
                </a:solidFill>
              </a:rPr>
              <a:t> </a:t>
            </a:r>
            <a:r>
              <a:rPr lang="en-US" b="0" dirty="0"/>
              <a:t>to Operations Flight for Projects and Customer Service Desk (Service Requests [SRs])</a:t>
            </a:r>
          </a:p>
          <a:p>
            <a:pPr lvl="1"/>
            <a:r>
              <a:rPr lang="en-US" b="0" dirty="0"/>
              <a:t>Vague or incomplete service and project requests will be rejected &amp; require re-submission</a:t>
            </a:r>
          </a:p>
          <a:p>
            <a:endParaRPr lang="en-US" b="0" dirty="0"/>
          </a:p>
          <a:p>
            <a:r>
              <a:rPr lang="en-US" b="0" dirty="0"/>
              <a:t>Keep a log of all Work Requests (Projects &amp; Service Requests)</a:t>
            </a:r>
          </a:p>
          <a:p>
            <a:pPr lvl="1"/>
            <a:r>
              <a:rPr lang="en-US" b="0" dirty="0"/>
              <a:t>Prevents duplicate requests</a:t>
            </a:r>
          </a:p>
          <a:p>
            <a:pPr lvl="1"/>
            <a:endParaRPr lang="en-US" b="0" dirty="0"/>
          </a:p>
          <a:p>
            <a:r>
              <a:rPr lang="en-US" b="0" dirty="0"/>
              <a:t>Keep Commanders and leadership informed of progress of projects &amp; SRs</a:t>
            </a:r>
          </a:p>
          <a:p>
            <a:pPr lvl="1"/>
            <a:r>
              <a:rPr lang="en-US" b="0" dirty="0"/>
              <a:t>The Base Civil Engineer (BCE) should not be the first CES POC contacted</a:t>
            </a:r>
          </a:p>
          <a:p>
            <a:pPr lvl="1"/>
            <a:endParaRPr lang="en-US" b="0" dirty="0"/>
          </a:p>
          <a:p>
            <a:r>
              <a:rPr lang="en-US" b="0" dirty="0"/>
              <a:t>Ensure building occupants know who the FM is and how to contact you with work requirements</a:t>
            </a:r>
          </a:p>
          <a:p>
            <a:pPr marL="0" indent="0">
              <a:buNone/>
            </a:pPr>
            <a:endParaRPr lang="en-US" b="0" dirty="0"/>
          </a:p>
          <a:p>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10252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MANAGER RESPONSIBILITIES</a:t>
            </a:r>
          </a:p>
        </p:txBody>
      </p:sp>
      <p:sp>
        <p:nvSpPr>
          <p:cNvPr id="3" name="Content Placeholder 2"/>
          <p:cNvSpPr>
            <a:spLocks noGrp="1"/>
          </p:cNvSpPr>
          <p:nvPr>
            <p:ph idx="1"/>
          </p:nvPr>
        </p:nvSpPr>
        <p:spPr>
          <a:xfrm>
            <a:off x="203201" y="1066801"/>
            <a:ext cx="11823700" cy="5638799"/>
          </a:xfrm>
        </p:spPr>
        <p:txBody>
          <a:bodyPr>
            <a:normAutofit/>
          </a:bodyPr>
          <a:lstStyle/>
          <a:p>
            <a:pPr marL="0" indent="0" algn="ctr">
              <a:buNone/>
            </a:pPr>
            <a:r>
              <a:rPr lang="en-US" dirty="0"/>
              <a:t>Hurricanes and Other Inclement Weather</a:t>
            </a:r>
          </a:p>
          <a:p>
            <a:r>
              <a:rPr lang="en-US" b="0" dirty="0"/>
              <a:t>Before event, secure all loose objects outdoors or bring inside if possible</a:t>
            </a:r>
          </a:p>
          <a:p>
            <a:r>
              <a:rPr lang="en-US" b="0" dirty="0"/>
              <a:t>Move GOVs and POVs away from large trees or possible flying debris</a:t>
            </a:r>
          </a:p>
          <a:p>
            <a:r>
              <a:rPr lang="en-US" b="0" dirty="0"/>
              <a:t>If building is subject to flooding, or has a basement, move assets to upper floors or elevate if possible</a:t>
            </a:r>
          </a:p>
          <a:p>
            <a:r>
              <a:rPr lang="en-US" b="0" dirty="0"/>
              <a:t>Secure all facilities (windows and doors) upon leaving and cover sensitive equipment that may be damaged by intruding water</a:t>
            </a:r>
          </a:p>
          <a:p>
            <a:r>
              <a:rPr lang="en-US" b="0" dirty="0"/>
              <a:t>After inclement weather (e.g. wind, hurricane), ensure a visual inspection of facilities for incident damage (tree/wind damage) is completed in a timely and </a:t>
            </a:r>
            <a:r>
              <a:rPr lang="en-US" b="0" u="sng" dirty="0"/>
              <a:t>safe</a:t>
            </a:r>
            <a:r>
              <a:rPr lang="en-US" b="0" dirty="0"/>
              <a:t> manner</a:t>
            </a:r>
          </a:p>
          <a:p>
            <a:pPr lvl="1"/>
            <a:r>
              <a:rPr lang="en-US" b="0" dirty="0"/>
              <a:t>Including when installation is operating under limited conditions, OR if installation is open on weekends</a:t>
            </a:r>
          </a:p>
          <a:p>
            <a:r>
              <a:rPr lang="en-US" b="0" dirty="0"/>
              <a:t>Report all damage and outages to CES at 878-5225/4357.  </a:t>
            </a:r>
            <a:r>
              <a:rPr lang="en-US" dirty="0">
                <a:solidFill>
                  <a:srgbClr val="FF0000"/>
                </a:solidFill>
              </a:rPr>
              <a:t>Call 9-1-1 if it is an emergency </a:t>
            </a:r>
          </a:p>
          <a:p>
            <a:pPr marL="0" indent="0">
              <a:buNone/>
            </a:pPr>
            <a:endParaRPr lang="en-US" b="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BDC52-836B-4C95-8085-BFD71CF66637}" type="slidenum">
              <a:rPr kumimoji="0" lang="en-US" sz="1000" b="0"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1144056726"/>
      </p:ext>
    </p:extLst>
  </p:cSld>
  <p:clrMapOvr>
    <a:masterClrMapping/>
  </p:clrMapOvr>
</p:sld>
</file>

<file path=ppt/theme/theme1.xml><?xml version="1.0" encoding="utf-8"?>
<a:theme xmlns:a="http://schemas.openxmlformats.org/drawingml/2006/main" name="1_ACC Final Template">
  <a:themeElements>
    <a:clrScheme name="1_ACC Final Template 14">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C2D83"/>
      </a:hlink>
      <a:folHlink>
        <a:srgbClr val="93AFF5"/>
      </a:folHlink>
    </a:clrScheme>
    <a:fontScheme name="1_ACC Fin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ctr" anchorCtr="1"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1" u="none" strike="noStrike" cap="none" normalizeH="0" baseline="0" smtClean="0">
            <a:ln>
              <a:noFill/>
            </a:ln>
            <a:solidFill>
              <a:srgbClr val="0C2D83"/>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ctr" anchorCtr="1"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1" u="none" strike="noStrike" cap="none" normalizeH="0" baseline="0" smtClean="0">
            <a:ln>
              <a:noFill/>
            </a:ln>
            <a:solidFill>
              <a:srgbClr val="0C2D83"/>
            </a:solidFill>
            <a:effectLst/>
            <a:latin typeface="Arial" charset="0"/>
          </a:defRPr>
        </a:defPPr>
      </a:lstStyle>
    </a:lnDef>
  </a:objectDefaults>
  <a:extraClrSchemeLst>
    <a:extraClrScheme>
      <a:clrScheme name="1_ACC Fin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CC Fin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CC Fin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CC Fin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CC Fin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CC Fin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CC Final Template 8">
        <a:dk1>
          <a:srgbClr val="000000"/>
        </a:dk1>
        <a:lt1>
          <a:srgbClr val="FFFFFF"/>
        </a:lt1>
        <a:dk2>
          <a:srgbClr val="000000"/>
        </a:dk2>
        <a:lt2>
          <a:srgbClr val="FF3300"/>
        </a:lt2>
        <a:accent1>
          <a:srgbClr val="0000FF"/>
        </a:accent1>
        <a:accent2>
          <a:srgbClr val="33CC33"/>
        </a:accent2>
        <a:accent3>
          <a:srgbClr val="AAAAAA"/>
        </a:accent3>
        <a:accent4>
          <a:srgbClr val="DADADA"/>
        </a:accent4>
        <a:accent5>
          <a:srgbClr val="AAAAFF"/>
        </a:accent5>
        <a:accent6>
          <a:srgbClr val="2DB92D"/>
        </a:accent6>
        <a:hlink>
          <a:srgbClr val="EFEF11"/>
        </a:hlink>
        <a:folHlink>
          <a:srgbClr val="B2B2B2"/>
        </a:folHlink>
      </a:clrScheme>
      <a:clrMap bg1="dk2" tx1="lt1" bg2="dk1" tx2="lt2" accent1="accent1" accent2="accent2" accent3="accent3" accent4="accent4" accent5="accent5" accent6="accent6" hlink="hlink" folHlink="folHlink"/>
    </a:extraClrScheme>
    <a:extraClrScheme>
      <a:clrScheme name="1_ACC Final Template 9">
        <a:dk1>
          <a:srgbClr val="777777"/>
        </a:dk1>
        <a:lt1>
          <a:srgbClr val="FFFFFF"/>
        </a:lt1>
        <a:dk2>
          <a:srgbClr val="000000"/>
        </a:dk2>
        <a:lt2>
          <a:srgbClr val="FF3300"/>
        </a:lt2>
        <a:accent1>
          <a:srgbClr val="0000FF"/>
        </a:accent1>
        <a:accent2>
          <a:srgbClr val="33CC33"/>
        </a:accent2>
        <a:accent3>
          <a:srgbClr val="AAAAAA"/>
        </a:accent3>
        <a:accent4>
          <a:srgbClr val="DADADA"/>
        </a:accent4>
        <a:accent5>
          <a:srgbClr val="AAAAFF"/>
        </a:accent5>
        <a:accent6>
          <a:srgbClr val="2DB92D"/>
        </a:accent6>
        <a:hlink>
          <a:srgbClr val="FFFF66"/>
        </a:hlink>
        <a:folHlink>
          <a:srgbClr val="B2B2B2"/>
        </a:folHlink>
      </a:clrScheme>
      <a:clrMap bg1="dk2" tx1="lt1" bg2="dk1" tx2="lt2" accent1="accent1" accent2="accent2" accent3="accent3" accent4="accent4" accent5="accent5" accent6="accent6" hlink="hlink" folHlink="folHlink"/>
    </a:extraClrScheme>
    <a:extraClrScheme>
      <a:clrScheme name="1_ACC Final Template 10">
        <a:dk1>
          <a:srgbClr val="000000"/>
        </a:dk1>
        <a:lt1>
          <a:srgbClr val="FFFFFF"/>
        </a:lt1>
        <a:dk2>
          <a:srgbClr val="000099"/>
        </a:dk2>
        <a:lt2>
          <a:srgbClr val="FFFF00"/>
        </a:lt2>
        <a:accent1>
          <a:srgbClr val="0000FF"/>
        </a:accent1>
        <a:accent2>
          <a:srgbClr val="FF0000"/>
        </a:accent2>
        <a:accent3>
          <a:srgbClr val="AAAACA"/>
        </a:accent3>
        <a:accent4>
          <a:srgbClr val="DADADA"/>
        </a:accent4>
        <a:accent5>
          <a:srgbClr val="AAAAFF"/>
        </a:accent5>
        <a:accent6>
          <a:srgbClr val="E70000"/>
        </a:accent6>
        <a:hlink>
          <a:srgbClr val="008000"/>
        </a:hlink>
        <a:folHlink>
          <a:srgbClr val="B2B2B2"/>
        </a:folHlink>
      </a:clrScheme>
      <a:clrMap bg1="dk2" tx1="lt1" bg2="dk1" tx2="lt2" accent1="accent1" accent2="accent2" accent3="accent3" accent4="accent4" accent5="accent5" accent6="accent6" hlink="hlink" folHlink="folHlink"/>
    </a:extraClrScheme>
    <a:extraClrScheme>
      <a:clrScheme name="1_ACC Final Template 11">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9900"/>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12">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09900"/>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13">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C2D83"/>
        </a:hlink>
        <a:folHlink>
          <a:srgbClr val="009900"/>
        </a:folHlink>
      </a:clrScheme>
      <a:clrMap bg1="lt1" tx1="dk1" bg2="lt2" tx2="dk2" accent1="accent1" accent2="accent2" accent3="accent3" accent4="accent4" accent5="accent5" accent6="accent6" hlink="hlink" folHlink="folHlink"/>
    </a:extraClrScheme>
    <a:extraClrScheme>
      <a:clrScheme name="1_ACC Final Template 14">
        <a:dk1>
          <a:srgbClr val="000000"/>
        </a:dk1>
        <a:lt1>
          <a:srgbClr val="FFFFFF"/>
        </a:lt1>
        <a:dk2>
          <a:srgbClr val="0C2D83"/>
        </a:dk2>
        <a:lt2>
          <a:srgbClr val="808080"/>
        </a:lt2>
        <a:accent1>
          <a:srgbClr val="C0C0C0"/>
        </a:accent1>
        <a:accent2>
          <a:srgbClr val="0066FF"/>
        </a:accent2>
        <a:accent3>
          <a:srgbClr val="FFFFFF"/>
        </a:accent3>
        <a:accent4>
          <a:srgbClr val="000000"/>
        </a:accent4>
        <a:accent5>
          <a:srgbClr val="DCDCDC"/>
        </a:accent5>
        <a:accent6>
          <a:srgbClr val="005CE7"/>
        </a:accent6>
        <a:hlink>
          <a:srgbClr val="0C2D83"/>
        </a:hlink>
        <a:folHlink>
          <a:srgbClr val="93AFF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2810</Words>
  <Application>Microsoft Office PowerPoint</Application>
  <PresentationFormat>Widescreen</PresentationFormat>
  <Paragraphs>402</Paragraphs>
  <Slides>42</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Arial Rounded MT Bold</vt:lpstr>
      <vt:lpstr>Calibri</vt:lpstr>
      <vt:lpstr>Monotype Sorts</vt:lpstr>
      <vt:lpstr>Wingdings 3</vt:lpstr>
      <vt:lpstr>1_ACC Final Template</vt:lpstr>
      <vt:lpstr>Organization Chart</vt:lpstr>
      <vt:lpstr>FORT EUSTIS  FACILITY MANAGER PROGRAM</vt:lpstr>
      <vt:lpstr>OVERVIEW</vt:lpstr>
      <vt:lpstr>733D CIVIL ENGINEER SQUADRON</vt:lpstr>
      <vt:lpstr>MODULE 1 FACILITY MANAGER RESPONSIBILITIES</vt:lpstr>
      <vt:lpstr>FACILITY MANAGER (FM) APPOINTMENT PROCESS</vt:lpstr>
      <vt:lpstr>AFI 32-1001</vt:lpstr>
      <vt:lpstr>FACILITY MANAGER DATA CARD</vt:lpstr>
      <vt:lpstr>FACILITY MANAGER RESPONSIBILITIES</vt:lpstr>
      <vt:lpstr>FACILITY MANAGER RESPONSIBILITIES</vt:lpstr>
      <vt:lpstr>FACILITY MANAGER RESPONSIBILITIES</vt:lpstr>
      <vt:lpstr>PowerPoint Presentation</vt:lpstr>
      <vt:lpstr>733 CES BUILDING 1407 Location</vt:lpstr>
      <vt:lpstr>BASE MAINTENANCE CONTRACTOR (BMC) SERVICES</vt:lpstr>
      <vt:lpstr>WORK REQUEST CATEGORIES</vt:lpstr>
      <vt:lpstr>WORK REQUEST CATEGORIES</vt:lpstr>
      <vt:lpstr>SERVICE ORDERS</vt:lpstr>
      <vt:lpstr>WORK REQUEST CATEGORIES</vt:lpstr>
      <vt:lpstr>WORK REQUEST CATEGORIES</vt:lpstr>
      <vt:lpstr>REIMBURSABLE BMC CONTRACT PROJECTS</vt:lpstr>
      <vt:lpstr>Module 3 OPERATIONS FLIGHT </vt:lpstr>
      <vt:lpstr>SERVICE CONTRACTS</vt:lpstr>
      <vt:lpstr>CUSTODIAL</vt:lpstr>
      <vt:lpstr>REFUSE/RECYCLING</vt:lpstr>
      <vt:lpstr>REFUSE/RECYCLING (cont’d)</vt:lpstr>
      <vt:lpstr>GROUNDS MAINTENANCE</vt:lpstr>
      <vt:lpstr>SERVICE CONTRACTS ( Railroad, Elevator, Crane and Hoist Services)</vt:lpstr>
      <vt:lpstr>PROJECT REQUESTS</vt:lpstr>
      <vt:lpstr>PROJECT REQUEST CATEGORIES</vt:lpstr>
      <vt:lpstr>WORK REQUEST MANAGEMENT (Project Requests)</vt:lpstr>
      <vt:lpstr>WORK REQUEST PROCESS</vt:lpstr>
      <vt:lpstr>WORK GROUPS &amp; REVIEW BOARDS</vt:lpstr>
      <vt:lpstr>POCs</vt:lpstr>
      <vt:lpstr>Module 4 ENERGY MANAGEMENT</vt:lpstr>
      <vt:lpstr>ENERGY MANAGEMENT PLAN  </vt:lpstr>
      <vt:lpstr>ENERGY MANAGEMENT (Energy Conservation)</vt:lpstr>
      <vt:lpstr>HVAC SET POINTS</vt:lpstr>
      <vt:lpstr>ENERGY MANAGEMENT (Energy Conservation Plan)</vt:lpstr>
      <vt:lpstr>ENERGY MANAGEMENT (Energy Conservation Plan- contd.)</vt:lpstr>
      <vt:lpstr>ENERGY MANAGEMENT (Envelope Opportunities)</vt:lpstr>
      <vt:lpstr>Lights are on, but nobody is home</vt:lpstr>
      <vt:lpstr>Do you need very hot?</vt:lpstr>
      <vt:lpstr>Do Not…</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Quinlan, Danielle Ms CIV USAF</dc:creator>
  <cp:lastModifiedBy>QUINLAN, DANIELLE R CIV USAF ACC 733 MSG/CEOER</cp:lastModifiedBy>
  <cp:revision>165</cp:revision>
  <cp:lastPrinted>2021-09-09T11:32:30Z</cp:lastPrinted>
  <dcterms:created xsi:type="dcterms:W3CDTF">2021-08-10T13:31:58Z</dcterms:created>
  <dcterms:modified xsi:type="dcterms:W3CDTF">2024-04-15T13:59:28Z</dcterms:modified>
</cp:coreProperties>
</file>